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Lst>
  <p:notesMasterIdLst>
    <p:notesMasterId r:id="rId20"/>
  </p:notesMasterIdLst>
  <p:sldIdLst>
    <p:sldId id="256" r:id="rId3"/>
    <p:sldId id="266" r:id="rId4"/>
    <p:sldId id="267" r:id="rId5"/>
    <p:sldId id="268" r:id="rId6"/>
    <p:sldId id="269" r:id="rId7"/>
    <p:sldId id="270" r:id="rId8"/>
    <p:sldId id="257" r:id="rId9"/>
    <p:sldId id="261" r:id="rId10"/>
    <p:sldId id="262" r:id="rId11"/>
    <p:sldId id="258" r:id="rId12"/>
    <p:sldId id="263" r:id="rId13"/>
    <p:sldId id="259" r:id="rId14"/>
    <p:sldId id="260" r:id="rId15"/>
    <p:sldId id="271" r:id="rId16"/>
    <p:sldId id="272" r:id="rId17"/>
    <p:sldId id="273" r:id="rId18"/>
    <p:sldId id="265"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25" autoAdjust="0"/>
  </p:normalViewPr>
  <p:slideViewPr>
    <p:cSldViewPr snapToGrid="0">
      <p:cViewPr varScale="1">
        <p:scale>
          <a:sx n="107" d="100"/>
          <a:sy n="107" d="100"/>
        </p:scale>
        <p:origin x="754"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err="1">
                <a:solidFill>
                  <a:sysClr val="windowText" lastClr="000000">
                    <a:lumMod val="65000"/>
                    <a:lumOff val="35000"/>
                  </a:sysClr>
                </a:solidFill>
              </a:rPr>
              <a:t>Consommation</a:t>
            </a:r>
            <a:r>
              <a:rPr lang="en-US" sz="1400" b="0" i="0" u="none" strike="noStrike" kern="1200" spc="0" baseline="0" dirty="0">
                <a:solidFill>
                  <a:sysClr val="windowText" lastClr="000000">
                    <a:lumMod val="65000"/>
                    <a:lumOff val="35000"/>
                  </a:sysClr>
                </a:solidFill>
              </a:rPr>
              <a:t> </a:t>
            </a:r>
            <a:r>
              <a:rPr lang="en-US" sz="1400" b="0" i="0" u="none" strike="noStrike" kern="1200" spc="0" baseline="0" dirty="0" err="1">
                <a:solidFill>
                  <a:sysClr val="windowText" lastClr="000000">
                    <a:lumMod val="65000"/>
                    <a:lumOff val="35000"/>
                  </a:sysClr>
                </a:solidFill>
              </a:rPr>
              <a:t>d'eau</a:t>
            </a:r>
            <a:r>
              <a:rPr lang="en-US" sz="1400" b="0" i="0" u="none" strike="noStrike" kern="1200" spc="0" baseline="0" dirty="0">
                <a:solidFill>
                  <a:sysClr val="windowText" lastClr="000000">
                    <a:lumMod val="65000"/>
                    <a:lumOff val="35000"/>
                  </a:sysClr>
                </a:solidFill>
              </a:rPr>
              <a:t> </a:t>
            </a:r>
            <a:r>
              <a:rPr lang="en-US" sz="1400" b="0" i="0" u="none" strike="noStrike" kern="1200" spc="0" baseline="0" dirty="0" err="1">
                <a:solidFill>
                  <a:sysClr val="windowText" lastClr="000000">
                    <a:lumMod val="65000"/>
                    <a:lumOff val="35000"/>
                  </a:sysClr>
                </a:solidFill>
              </a:rPr>
              <a:t>communales</a:t>
            </a:r>
            <a:r>
              <a:rPr lang="en-US" sz="1400" b="0" i="0" u="none" strike="noStrike" kern="1200" spc="0" baseline="0" dirty="0">
                <a:solidFill>
                  <a:sysClr val="windowText" lastClr="000000">
                    <a:lumMod val="65000"/>
                    <a:lumOff val="35000"/>
                  </a:sysClr>
                </a:solidFill>
              </a:rPr>
              <a:t> </a:t>
            </a:r>
            <a:r>
              <a:rPr lang="en-US" sz="1400" b="0" i="0" u="none" strike="noStrike" kern="1200" spc="0" baseline="0" dirty="0" err="1">
                <a:solidFill>
                  <a:sysClr val="windowText" lastClr="000000">
                    <a:lumMod val="65000"/>
                    <a:lumOff val="35000"/>
                  </a:sysClr>
                </a:solidFill>
              </a:rPr>
              <a:t>en</a:t>
            </a:r>
            <a:r>
              <a:rPr lang="en-US" sz="1400" b="0" i="0" u="none" strike="noStrike" kern="1200" spc="0" baseline="0" dirty="0">
                <a:solidFill>
                  <a:sysClr val="windowText" lastClr="000000">
                    <a:lumMod val="65000"/>
                    <a:lumOff val="35000"/>
                  </a:sysClr>
                </a:solidFill>
              </a:rPr>
              <a:t> m3/habitant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og"/>
            <c:dispRSqr val="0"/>
            <c:dispEq val="0"/>
          </c:trendline>
          <c:cat>
            <c:numRef>
              <c:f>Feuil1!$F$4:$J$4</c:f>
              <c:numCache>
                <c:formatCode>#,##0</c:formatCode>
                <c:ptCount val="5"/>
                <c:pt idx="0">
                  <c:v>2019</c:v>
                </c:pt>
                <c:pt idx="1">
                  <c:v>2020</c:v>
                </c:pt>
                <c:pt idx="2">
                  <c:v>2021</c:v>
                </c:pt>
                <c:pt idx="3">
                  <c:v>2022</c:v>
                </c:pt>
                <c:pt idx="4">
                  <c:v>2023</c:v>
                </c:pt>
              </c:numCache>
              <c:extLst/>
            </c:numRef>
          </c:cat>
          <c:val>
            <c:numRef>
              <c:f>Feuil1!$F$19:$J$19</c:f>
              <c:numCache>
                <c:formatCode>0.00</c:formatCode>
                <c:ptCount val="5"/>
                <c:pt idx="0">
                  <c:v>1.8485022744068165</c:v>
                </c:pt>
                <c:pt idx="1">
                  <c:v>1.582087129332431</c:v>
                </c:pt>
                <c:pt idx="2">
                  <c:v>1.6775393486642589</c:v>
                </c:pt>
                <c:pt idx="3">
                  <c:v>1.593054931828181</c:v>
                </c:pt>
                <c:pt idx="4">
                  <c:v>1.3638237237547703</c:v>
                </c:pt>
              </c:numCache>
              <c:extLst/>
            </c:numRef>
          </c:val>
          <c:smooth val="0"/>
          <c:extLst>
            <c:ext xmlns:c16="http://schemas.microsoft.com/office/drawing/2014/chart" uri="{C3380CC4-5D6E-409C-BE32-E72D297353CC}">
              <c16:uniqueId val="{00000001-7F68-4611-B845-F5FB3CFEA9DD}"/>
            </c:ext>
          </c:extLst>
        </c:ser>
        <c:dLbls>
          <c:dLblPos val="t"/>
          <c:showLegendKey val="0"/>
          <c:showVal val="1"/>
          <c:showCatName val="0"/>
          <c:showSerName val="0"/>
          <c:showPercent val="0"/>
          <c:showBubbleSize val="0"/>
        </c:dLbls>
        <c:smooth val="0"/>
        <c:axId val="2110141439"/>
        <c:axId val="2110141919"/>
      </c:lineChart>
      <c:catAx>
        <c:axId val="2110141439"/>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0141919"/>
        <c:crosses val="autoZero"/>
        <c:auto val="1"/>
        <c:lblAlgn val="ctr"/>
        <c:lblOffset val="100"/>
        <c:noMultiLvlLbl val="0"/>
      </c:catAx>
      <c:valAx>
        <c:axId val="2110141919"/>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0141439"/>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Evolution</a:t>
            </a:r>
            <a:r>
              <a:rPr lang="fr-FR" baseline="0"/>
              <a:t> consommation C</a:t>
            </a:r>
            <a:r>
              <a:rPr lang="fr-FR"/>
              <a:t>ommunes "label eau"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Feuil1!$B$5:$C$5</c:f>
              <c:strCache>
                <c:ptCount val="2"/>
                <c:pt idx="0">
                  <c:v>avec MTP</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exp"/>
            <c:dispRSqr val="0"/>
            <c:dispEq val="0"/>
          </c:trendline>
          <c:cat>
            <c:numRef>
              <c:f>Feuil1!$F$4:$J$4</c:f>
              <c:numCache>
                <c:formatCode>#,##0</c:formatCode>
                <c:ptCount val="5"/>
                <c:pt idx="0">
                  <c:v>2019</c:v>
                </c:pt>
                <c:pt idx="1">
                  <c:v>2020</c:v>
                </c:pt>
                <c:pt idx="2">
                  <c:v>2021</c:v>
                </c:pt>
                <c:pt idx="3">
                  <c:v>2022</c:v>
                </c:pt>
                <c:pt idx="4">
                  <c:v>2023</c:v>
                </c:pt>
              </c:numCache>
              <c:extLst/>
            </c:numRef>
          </c:cat>
          <c:val>
            <c:numRef>
              <c:f>Feuil1!$F$5:$J$5</c:f>
              <c:numCache>
                <c:formatCode>#,##0</c:formatCode>
                <c:ptCount val="5"/>
                <c:pt idx="0">
                  <c:v>769986.2283950618</c:v>
                </c:pt>
                <c:pt idx="1">
                  <c:v>670838.16666666674</c:v>
                </c:pt>
                <c:pt idx="2">
                  <c:v>725087.8652911986</c:v>
                </c:pt>
                <c:pt idx="3">
                  <c:v>698827</c:v>
                </c:pt>
                <c:pt idx="4">
                  <c:v>606817</c:v>
                </c:pt>
              </c:numCache>
              <c:extLst/>
            </c:numRef>
          </c:val>
          <c:smooth val="0"/>
          <c:extLst>
            <c:ext xmlns:c16="http://schemas.microsoft.com/office/drawing/2014/chart" uri="{C3380CC4-5D6E-409C-BE32-E72D297353CC}">
              <c16:uniqueId val="{00000001-B719-4DC4-AC80-685E88D6584A}"/>
            </c:ext>
          </c:extLst>
        </c:ser>
        <c:dLbls>
          <c:dLblPos val="t"/>
          <c:showLegendKey val="0"/>
          <c:showVal val="1"/>
          <c:showCatName val="0"/>
          <c:showSerName val="0"/>
          <c:showPercent val="0"/>
          <c:showBubbleSize val="0"/>
        </c:dLbls>
        <c:smooth val="0"/>
        <c:axId val="2108432911"/>
        <c:axId val="2108431471"/>
        <c:extLst>
          <c:ext xmlns:c15="http://schemas.microsoft.com/office/drawing/2012/chart" uri="{02D57815-91ED-43cb-92C2-25804820EDAC}">
            <c15:filteredLineSeries>
              <c15:ser>
                <c:idx val="1"/>
                <c:order val="1"/>
                <c:tx>
                  <c:strRef>
                    <c:extLst>
                      <c:ext uri="{02D57815-91ED-43cb-92C2-25804820EDAC}">
                        <c15:formulaRef>
                          <c15:sqref>Feuil1!$B$6:$C$6</c15:sqref>
                        </c15:formulaRef>
                      </c:ext>
                    </c:extLst>
                    <c:strCache>
                      <c:ptCount val="2"/>
                      <c:pt idx="0">
                        <c:v>Sans MTP</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Feuil1!$F$4:$J$4</c15:sqref>
                        </c15:formulaRef>
                      </c:ext>
                    </c:extLst>
                    <c:numCache>
                      <c:formatCode>#,##0</c:formatCode>
                      <c:ptCount val="5"/>
                      <c:pt idx="0">
                        <c:v>2019</c:v>
                      </c:pt>
                      <c:pt idx="1">
                        <c:v>2020</c:v>
                      </c:pt>
                      <c:pt idx="2">
                        <c:v>2021</c:v>
                      </c:pt>
                      <c:pt idx="3">
                        <c:v>2022</c:v>
                      </c:pt>
                      <c:pt idx="4">
                        <c:v>2023</c:v>
                      </c:pt>
                    </c:numCache>
                  </c:numRef>
                </c:cat>
                <c:val>
                  <c:numRef>
                    <c:extLst>
                      <c:ext uri="{02D57815-91ED-43cb-92C2-25804820EDAC}">
                        <c15:formulaRef>
                          <c15:sqref>Feuil1!$F$6:$J$6</c15:sqref>
                        </c15:formulaRef>
                      </c:ext>
                    </c:extLst>
                    <c:numCache>
                      <c:formatCode>#,##0</c:formatCode>
                      <c:ptCount val="5"/>
                      <c:pt idx="0">
                        <c:v>299212.22839506174</c:v>
                      </c:pt>
                      <c:pt idx="1">
                        <c:v>224850.16666666669</c:v>
                      </c:pt>
                      <c:pt idx="2">
                        <c:v>243768.8652911986</c:v>
                      </c:pt>
                      <c:pt idx="3">
                        <c:v>277294</c:v>
                      </c:pt>
                      <c:pt idx="4">
                        <c:v>244220</c:v>
                      </c:pt>
                    </c:numCache>
                  </c:numRef>
                </c:val>
                <c:smooth val="0"/>
                <c:extLst>
                  <c:ext xmlns:c16="http://schemas.microsoft.com/office/drawing/2014/chart" uri="{C3380CC4-5D6E-409C-BE32-E72D297353CC}">
                    <c16:uniqueId val="{00000002-B719-4DC4-AC80-685E88D6584A}"/>
                  </c:ext>
                </c:extLst>
              </c15:ser>
            </c15:filteredLineSeries>
          </c:ext>
        </c:extLst>
      </c:lineChart>
      <c:catAx>
        <c:axId val="210843291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08431471"/>
        <c:crosses val="autoZero"/>
        <c:auto val="1"/>
        <c:lblAlgn val="ctr"/>
        <c:lblOffset val="100"/>
        <c:noMultiLvlLbl val="0"/>
      </c:catAx>
      <c:valAx>
        <c:axId val="2108431471"/>
        <c:scaling>
          <c:orientation val="minMax"/>
          <c:min val="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0843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lec-montpellier.org/jeune-public/ressources-et-animations/affiche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alec-montpellier.org/jeune-public/ressources-et-animations/cahiers-energie/" TargetMode="External"/><Relationship Id="rId4" Type="http://schemas.openxmlformats.org/officeDocument/2006/relationships/hyperlink" Target="https://alec-montpellier.org/jeune-public/ressources-et-animations/autocollan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7a2bca88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47a2bca888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7D1A2-A935-34B1-FCFF-5E606FAE3FC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8D683D-36D3-319A-2B30-E70F5385982F}"/>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6AC1BDDD-AFF5-F320-2EDB-40944E03AB59}"/>
              </a:ext>
            </a:extLst>
          </p:cNvPr>
          <p:cNvSpPr>
            <a:spLocks noGrp="1"/>
          </p:cNvSpPr>
          <p:nvPr>
            <p:ph type="body" idx="1"/>
          </p:nvPr>
        </p:nvSpPr>
        <p:spPr/>
        <p:txBody>
          <a:bodyPr/>
          <a:lstStyle/>
          <a:p>
            <a:pPr>
              <a:buNone/>
            </a:pPr>
            <a:endParaRPr lang="fr-FR" dirty="0"/>
          </a:p>
        </p:txBody>
      </p:sp>
    </p:spTree>
    <p:extLst>
      <p:ext uri="{BB962C8B-B14F-4D97-AF65-F5344CB8AC3E}">
        <p14:creationId xmlns:p14="http://schemas.microsoft.com/office/powerpoint/2010/main" val="147551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3A012-221F-DCD0-8361-CED09D0F29E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3074DE-E618-70D2-E8FE-F668E1F87FAF}"/>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7C55DF17-7980-2293-9E09-7F27E4960F66}"/>
              </a:ext>
            </a:extLst>
          </p:cNvPr>
          <p:cNvSpPr>
            <a:spLocks noGrp="1"/>
          </p:cNvSpPr>
          <p:nvPr>
            <p:ph type="body" idx="1"/>
          </p:nvPr>
        </p:nvSpPr>
        <p:spPr/>
        <p:txBody>
          <a:bodyPr/>
          <a:lstStyle/>
          <a:p>
            <a:pPr>
              <a:buNone/>
            </a:pPr>
            <a:r>
              <a:rPr lang="fr-FR" sz="1800" b="0" i="0" dirty="0">
                <a:solidFill>
                  <a:srgbClr val="104E8C"/>
                </a:solidFill>
                <a:effectLst/>
                <a:latin typeface="KitRounded-Medium"/>
              </a:rPr>
              <a:t>Le projet nommé ADAPTONEAU est un projet d’adaptation au changement climatique porté par la Métropole de Montpellier qui a été retenu dans le cadre de l’AMI « Eau et Climat » de l’Agence de l’eau, sur les thématiques du petit et du grand cycle de l’eau, de la biodiversité et de l’agroécologie.</a:t>
            </a:r>
          </a:p>
          <a:p>
            <a:pPr>
              <a:buNone/>
            </a:pPr>
            <a:r>
              <a:rPr lang="fr-FR" sz="1800" b="0" i="0" dirty="0">
                <a:solidFill>
                  <a:srgbClr val="16B8EC"/>
                </a:solidFill>
                <a:effectLst/>
                <a:latin typeface="KitRounded-Medium"/>
              </a:rPr>
              <a:t>C’est une démarche territoriale et collective </a:t>
            </a:r>
            <a:r>
              <a:rPr lang="fr-FR" sz="1800" b="0" i="0" dirty="0">
                <a:solidFill>
                  <a:srgbClr val="818284"/>
                </a:solidFill>
                <a:effectLst/>
                <a:latin typeface="KitRounded-Medium"/>
              </a:rPr>
              <a:t>qui comprend l’engagement d’un certain nombre d’actions de gestion intégrée sur les économies d’eau, l’infiltration de l’eau dans les sols, la déconnexion et la sécurisation des réseaux, la restauration de la capacité de résilience des milieux aquatiques, la biodiversité et la transition agroécologique</a:t>
            </a:r>
            <a:r>
              <a:rPr lang="fr-FR" dirty="0"/>
              <a:t> </a:t>
            </a:r>
            <a:br>
              <a:rPr lang="fr-FR" dirty="0"/>
            </a:br>
            <a:endParaRPr lang="fr-FR" dirty="0"/>
          </a:p>
        </p:txBody>
      </p:sp>
    </p:spTree>
    <p:extLst>
      <p:ext uri="{BB962C8B-B14F-4D97-AF65-F5344CB8AC3E}">
        <p14:creationId xmlns:p14="http://schemas.microsoft.com/office/powerpoint/2010/main" val="156876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CFBF4-5E44-0434-998B-AC3DC592FC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2E5E23-9A75-A991-468B-54029D00260E}"/>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01A0E081-9D91-9B5F-711C-3DBC899CB31F}"/>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2986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47a2bca888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g347a2bca88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7693F54-A67D-C57C-BEF5-E842A42C3786}"/>
            </a:ext>
          </a:extLst>
        </p:cNvPr>
        <p:cNvGrpSpPr/>
        <p:nvPr/>
      </p:nvGrpSpPr>
      <p:grpSpPr>
        <a:xfrm>
          <a:off x="0" y="0"/>
          <a:ext cx="0" cy="0"/>
          <a:chOff x="0" y="0"/>
          <a:chExt cx="0" cy="0"/>
        </a:xfrm>
      </p:grpSpPr>
      <p:sp>
        <p:nvSpPr>
          <p:cNvPr id="94" name="Google Shape;94;g347a2bca888_0_53:notes">
            <a:extLst>
              <a:ext uri="{FF2B5EF4-FFF2-40B4-BE49-F238E27FC236}">
                <a16:creationId xmlns:a16="http://schemas.microsoft.com/office/drawing/2014/main" id="{F74F09F2-6856-2A11-4BB2-E82377EFDDA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buNone/>
            </a:pPr>
            <a:r>
              <a:rPr lang="fr-FR" b="0" i="0" dirty="0">
                <a:solidFill>
                  <a:srgbClr val="000000"/>
                </a:solidFill>
                <a:effectLst/>
                <a:latin typeface="Open Sans" panose="020B0606030504020204" pitchFamily="34" charset="0"/>
              </a:rPr>
              <a:t>Objectifs du défi</a:t>
            </a:r>
          </a:p>
          <a:p>
            <a:pPr algn="l">
              <a:buNone/>
            </a:pPr>
            <a:r>
              <a:rPr lang="fr-FR" b="0" i="0" dirty="0">
                <a:solidFill>
                  <a:srgbClr val="3F3F3F"/>
                </a:solidFill>
                <a:effectLst/>
                <a:latin typeface="Open Sans" panose="020B0606030504020204" pitchFamily="34" charset="0"/>
              </a:rPr>
              <a:t>Les objectifs sont multiples :</a:t>
            </a:r>
          </a:p>
          <a:p>
            <a:pPr algn="l">
              <a:buFont typeface="Arial" panose="020B0604020202020204" pitchFamily="34" charset="0"/>
              <a:buChar char="•"/>
            </a:pPr>
            <a:r>
              <a:rPr lang="fr-FR" b="0" i="0" dirty="0">
                <a:solidFill>
                  <a:srgbClr val="3F3F3F"/>
                </a:solidFill>
                <a:effectLst/>
                <a:latin typeface="Open Sans" panose="020B0606030504020204" pitchFamily="34" charset="0"/>
              </a:rPr>
              <a:t>réduire la consommation d’eau et d’énergie de l’établissement par rapport aux années précédentes par des actions concrètes et mesurables,</a:t>
            </a:r>
          </a:p>
          <a:p>
            <a:pPr algn="l">
              <a:buFont typeface="Arial" panose="020B0604020202020204" pitchFamily="34" charset="0"/>
              <a:buChar char="•"/>
            </a:pPr>
            <a:r>
              <a:rPr lang="fr-FR" b="0" i="0" dirty="0">
                <a:solidFill>
                  <a:srgbClr val="3F3F3F"/>
                </a:solidFill>
                <a:effectLst/>
                <a:latin typeface="Open Sans" panose="020B0606030504020204" pitchFamily="34" charset="0"/>
              </a:rPr>
              <a:t>recréer un dialogue constructif et une dynamique collective, positive et ludique sur ces sujets,</a:t>
            </a:r>
          </a:p>
          <a:p>
            <a:pPr algn="l">
              <a:buFont typeface="Arial" panose="020B0604020202020204" pitchFamily="34" charset="0"/>
              <a:buChar char="•"/>
            </a:pPr>
            <a:r>
              <a:rPr lang="fr-FR" b="0" i="0" dirty="0">
                <a:solidFill>
                  <a:srgbClr val="3F3F3F"/>
                </a:solidFill>
                <a:effectLst/>
                <a:latin typeface="Open Sans" panose="020B0606030504020204" pitchFamily="34" charset="0"/>
              </a:rPr>
              <a:t>expérimenter la mise en place de solutions dans la classe ou pendant les temps d’activités périscolaires : mesure, suivi, changements d’habitudes, </a:t>
            </a:r>
          </a:p>
          <a:p>
            <a:pPr algn="l">
              <a:buFont typeface="Arial" panose="020B0604020202020204" pitchFamily="34" charset="0"/>
              <a:buChar char="•"/>
            </a:pPr>
            <a:r>
              <a:rPr lang="fr-FR" b="0" i="0" dirty="0">
                <a:solidFill>
                  <a:srgbClr val="3F3F3F"/>
                </a:solidFill>
                <a:effectLst/>
                <a:latin typeface="Open Sans" panose="020B0606030504020204" pitchFamily="34" charset="0"/>
              </a:rPr>
              <a:t>valoriser les travaux et initiatives individuelles ou collectives qui pourraient voir le jour (spectacle, vidéo, exposition…). </a:t>
            </a:r>
          </a:p>
          <a:p>
            <a:pPr algn="l">
              <a:buNone/>
            </a:pPr>
            <a:r>
              <a:rPr lang="fr-FR" b="0" i="0" dirty="0">
                <a:solidFill>
                  <a:srgbClr val="000000"/>
                </a:solidFill>
                <a:effectLst/>
                <a:latin typeface="Open Sans" panose="020B0606030504020204" pitchFamily="34" charset="0"/>
              </a:rPr>
              <a:t>L’accompagnement de l’ALEC</a:t>
            </a:r>
          </a:p>
          <a:p>
            <a:pPr algn="l">
              <a:buNone/>
            </a:pPr>
            <a:r>
              <a:rPr lang="fr-FR" b="0" i="0" dirty="0">
                <a:solidFill>
                  <a:srgbClr val="3F3F3F"/>
                </a:solidFill>
                <a:effectLst/>
                <a:latin typeface="Open Sans" panose="020B0606030504020204" pitchFamily="34" charset="0"/>
              </a:rPr>
              <a:t>Cet accompagnement inclut :</a:t>
            </a:r>
          </a:p>
          <a:p>
            <a:pPr algn="l">
              <a:buFont typeface="Arial" panose="020B0604020202020204" pitchFamily="34" charset="0"/>
              <a:buChar char="•"/>
            </a:pPr>
            <a:r>
              <a:rPr lang="fr-FR" b="0" i="0" dirty="0">
                <a:solidFill>
                  <a:srgbClr val="3F3F3F"/>
                </a:solidFill>
                <a:effectLst/>
                <a:latin typeface="Open Sans" panose="020B0606030504020204" pitchFamily="34" charset="0"/>
              </a:rPr>
              <a:t>l’animation de réunions d’un comité de pilotage pour </a:t>
            </a:r>
            <a:r>
              <a:rPr lang="fr-FR" b="0" i="0" dirty="0" err="1">
                <a:solidFill>
                  <a:srgbClr val="3F3F3F"/>
                </a:solidFill>
                <a:effectLst/>
                <a:latin typeface="Open Sans" panose="020B0606030504020204" pitchFamily="34" charset="0"/>
              </a:rPr>
              <a:t>co-construire</a:t>
            </a:r>
            <a:r>
              <a:rPr lang="fr-FR" b="0" i="0" dirty="0">
                <a:solidFill>
                  <a:srgbClr val="3F3F3F"/>
                </a:solidFill>
                <a:effectLst/>
                <a:latin typeface="Open Sans" panose="020B0606030504020204" pitchFamily="34" charset="0"/>
              </a:rPr>
              <a:t> des actions,</a:t>
            </a:r>
            <a:br>
              <a:rPr lang="fr-FR" b="0" i="0" dirty="0">
                <a:solidFill>
                  <a:srgbClr val="3F3F3F"/>
                </a:solidFill>
                <a:effectLst/>
                <a:latin typeface="Open Sans" panose="020B0606030504020204" pitchFamily="34" charset="0"/>
              </a:rPr>
            </a:br>
            <a:endParaRPr lang="fr-FR" b="0" i="0" dirty="0">
              <a:solidFill>
                <a:srgbClr val="3F3F3F"/>
              </a:solidFill>
              <a:effectLst/>
              <a:latin typeface="Open Sans" panose="020B0606030504020204" pitchFamily="34" charset="0"/>
            </a:endParaRPr>
          </a:p>
          <a:p>
            <a:pPr algn="l">
              <a:buFont typeface="Arial" panose="020B0604020202020204" pitchFamily="34" charset="0"/>
              <a:buChar char="•"/>
            </a:pPr>
            <a:r>
              <a:rPr lang="fr-FR" b="0" i="0" dirty="0">
                <a:solidFill>
                  <a:srgbClr val="3F3F3F"/>
                </a:solidFill>
                <a:effectLst/>
                <a:latin typeface="Open Sans" panose="020B0606030504020204" pitchFamily="34" charset="0"/>
              </a:rPr>
              <a:t>la mise à disposition d’outils de sensibilisation : </a:t>
            </a:r>
            <a:r>
              <a:rPr lang="fr-FR" b="0" i="0" u="sng" dirty="0">
                <a:solidFill>
                  <a:srgbClr val="333333"/>
                </a:solidFill>
                <a:effectLst/>
                <a:latin typeface="Open Sans" panose="020B0606030504020204" pitchFamily="34" charset="0"/>
                <a:hlinkClick r:id="rId3"/>
              </a:rPr>
              <a:t>affiches</a:t>
            </a:r>
            <a:r>
              <a:rPr lang="fr-FR" b="0" i="0" dirty="0">
                <a:solidFill>
                  <a:srgbClr val="3F3F3F"/>
                </a:solidFill>
                <a:effectLst/>
                <a:latin typeface="Open Sans" panose="020B0606030504020204" pitchFamily="34" charset="0"/>
              </a:rPr>
              <a:t>, </a:t>
            </a:r>
            <a:r>
              <a:rPr lang="fr-FR" b="0" i="0" u="sng" dirty="0">
                <a:solidFill>
                  <a:srgbClr val="333333"/>
                </a:solidFill>
                <a:effectLst/>
                <a:latin typeface="Open Sans" panose="020B0606030504020204" pitchFamily="34" charset="0"/>
                <a:hlinkClick r:id="rId4"/>
              </a:rPr>
              <a:t>autocollants</a:t>
            </a:r>
            <a:r>
              <a:rPr lang="fr-FR" b="0" i="0" dirty="0">
                <a:solidFill>
                  <a:srgbClr val="3F3F3F"/>
                </a:solidFill>
                <a:effectLst/>
                <a:latin typeface="Open Sans" panose="020B0606030504020204" pitchFamily="34" charset="0"/>
              </a:rPr>
              <a:t>, </a:t>
            </a:r>
            <a:r>
              <a:rPr lang="fr-FR" b="0" i="0" u="sng" dirty="0">
                <a:solidFill>
                  <a:srgbClr val="333333"/>
                </a:solidFill>
                <a:effectLst/>
                <a:latin typeface="Open Sans" panose="020B0606030504020204" pitchFamily="34" charset="0"/>
                <a:hlinkClick r:id="rId5"/>
              </a:rPr>
              <a:t>cahiers énergie</a:t>
            </a:r>
            <a:r>
              <a:rPr lang="fr-FR" b="0" i="0" dirty="0">
                <a:solidFill>
                  <a:srgbClr val="3F3F3F"/>
                </a:solidFill>
                <a:effectLst/>
                <a:latin typeface="Open Sans" panose="020B0606030504020204" pitchFamily="34" charset="0"/>
              </a:rPr>
              <a:t>,</a:t>
            </a:r>
          </a:p>
          <a:p>
            <a:pPr algn="l">
              <a:buFont typeface="Arial" panose="020B0604020202020204" pitchFamily="34" charset="0"/>
              <a:buChar char="•"/>
            </a:pPr>
            <a:r>
              <a:rPr lang="fr-FR" b="0" i="0" dirty="0">
                <a:solidFill>
                  <a:srgbClr val="3F3F3F"/>
                </a:solidFill>
                <a:effectLst/>
                <a:latin typeface="Open Sans" panose="020B0606030504020204" pitchFamily="34" charset="0"/>
              </a:rPr>
              <a:t>l’animation d’un atelier de sensibilisation de 2h à destination des enseignants, animateurs, et agents municipaux,</a:t>
            </a:r>
          </a:p>
          <a:p>
            <a:pPr algn="l">
              <a:buFont typeface="Arial" panose="020B0604020202020204" pitchFamily="34" charset="0"/>
              <a:buChar char="•"/>
            </a:pPr>
            <a:r>
              <a:rPr lang="fr-FR" b="0" i="0" dirty="0">
                <a:solidFill>
                  <a:srgbClr val="3F3F3F"/>
                </a:solidFill>
                <a:effectLst/>
                <a:latin typeface="Open Sans" panose="020B0606030504020204" pitchFamily="34" charset="0"/>
              </a:rPr>
              <a:t>un suivi mensuel des consommations,</a:t>
            </a:r>
          </a:p>
          <a:p>
            <a:pPr algn="l">
              <a:buFont typeface="Arial" panose="020B0604020202020204" pitchFamily="34" charset="0"/>
              <a:buChar char="•"/>
            </a:pPr>
            <a:r>
              <a:rPr lang="fr-FR" b="0" i="0" dirty="0">
                <a:solidFill>
                  <a:srgbClr val="3F3F3F"/>
                </a:solidFill>
                <a:effectLst/>
                <a:latin typeface="Open Sans" panose="020B0606030504020204" pitchFamily="34" charset="0"/>
              </a:rPr>
              <a:t>la diffusion d’outils clés pour l’accompagnement au changement, </a:t>
            </a:r>
          </a:p>
          <a:p>
            <a:pPr algn="l">
              <a:buFont typeface="Arial" panose="020B0604020202020204" pitchFamily="34" charset="0"/>
              <a:buChar char="•"/>
            </a:pPr>
            <a:r>
              <a:rPr lang="fr-FR" b="0" i="0" dirty="0">
                <a:solidFill>
                  <a:srgbClr val="3F3F3F"/>
                </a:solidFill>
                <a:effectLst/>
                <a:latin typeface="Open Sans" panose="020B0606030504020204" pitchFamily="34" charset="0"/>
              </a:rPr>
              <a:t>la mise à disposition d’un kit économe, comprenant des outils tels que wattmètre, thermomètre, débitmètre, réducteurs de débit… </a:t>
            </a:r>
          </a:p>
          <a:p>
            <a:pPr marL="0" lvl="0" indent="0" algn="l" rtl="0">
              <a:lnSpc>
                <a:spcPct val="100000"/>
              </a:lnSpc>
              <a:spcBef>
                <a:spcPts val="0"/>
              </a:spcBef>
              <a:spcAft>
                <a:spcPts val="0"/>
              </a:spcAft>
              <a:buSzPts val="1100"/>
              <a:buNone/>
            </a:pPr>
            <a:endParaRPr dirty="0"/>
          </a:p>
        </p:txBody>
      </p:sp>
      <p:sp>
        <p:nvSpPr>
          <p:cNvPr id="95" name="Google Shape;95;g347a2bca888_0_53:notes">
            <a:extLst>
              <a:ext uri="{FF2B5EF4-FFF2-40B4-BE49-F238E27FC236}">
                <a16:creationId xmlns:a16="http://schemas.microsoft.com/office/drawing/2014/main" id="{C50DD96F-36B1-2D3D-AAB6-44EAC0C62F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36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EB444EE-471D-806D-8430-D42CC14CC936}"/>
            </a:ext>
          </a:extLst>
        </p:cNvPr>
        <p:cNvGrpSpPr/>
        <p:nvPr/>
      </p:nvGrpSpPr>
      <p:grpSpPr>
        <a:xfrm>
          <a:off x="0" y="0"/>
          <a:ext cx="0" cy="0"/>
          <a:chOff x="0" y="0"/>
          <a:chExt cx="0" cy="0"/>
        </a:xfrm>
      </p:grpSpPr>
      <p:sp>
        <p:nvSpPr>
          <p:cNvPr id="94" name="Google Shape;94;g347a2bca888_0_53:notes">
            <a:extLst>
              <a:ext uri="{FF2B5EF4-FFF2-40B4-BE49-F238E27FC236}">
                <a16:creationId xmlns:a16="http://schemas.microsoft.com/office/drawing/2014/main" id="{145B47DA-4EF2-6242-2FF3-55C77575A65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g347a2bca888_0_53:notes">
            <a:extLst>
              <a:ext uri="{FF2B5EF4-FFF2-40B4-BE49-F238E27FC236}">
                <a16:creationId xmlns:a16="http://schemas.microsoft.com/office/drawing/2014/main" id="{F0E81A42-63BC-3F9F-0388-FEF0E0DC6F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180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47a2bca888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buNone/>
            </a:pPr>
            <a:r>
              <a:rPr lang="fr-FR" b="0" i="0" dirty="0">
                <a:solidFill>
                  <a:srgbClr val="3F3F3F"/>
                </a:solidFill>
                <a:effectLst/>
                <a:latin typeface="Open Sans" panose="020B0606030504020204" pitchFamily="34" charset="0"/>
              </a:rPr>
              <a:t>L’Agence Locale de l’Énergie et du Climat Montpellier Métropole est là pour vous accompagner dans ces démarches à plusieurs niveaux :</a:t>
            </a:r>
          </a:p>
          <a:p>
            <a:pPr algn="l">
              <a:buFont typeface="Arial" panose="020B0604020202020204" pitchFamily="34" charset="0"/>
              <a:buChar char="•"/>
            </a:pPr>
            <a:r>
              <a:rPr lang="fr-FR" b="1" i="0" dirty="0">
                <a:solidFill>
                  <a:srgbClr val="3F3F3F"/>
                </a:solidFill>
                <a:effectLst/>
                <a:latin typeface="Open Sans" panose="020B0606030504020204" pitchFamily="34" charset="0"/>
              </a:rPr>
              <a:t>l’état des lieux</a:t>
            </a:r>
            <a:br>
              <a:rPr lang="fr-FR" b="1" i="0" dirty="0">
                <a:solidFill>
                  <a:srgbClr val="3F3F3F"/>
                </a:solidFill>
                <a:effectLst/>
                <a:latin typeface="Open Sans" panose="020B0606030504020204" pitchFamily="34" charset="0"/>
              </a:rPr>
            </a:br>
            <a:r>
              <a:rPr lang="fr-FR" b="0" i="0" dirty="0">
                <a:solidFill>
                  <a:srgbClr val="3F3F3F"/>
                </a:solidFill>
                <a:effectLst/>
                <a:latin typeface="Open Sans" panose="020B0606030504020204" pitchFamily="34" charset="0"/>
              </a:rPr>
              <a:t>Objectifs : connaître son patrimoine (bâtiments, parc éclairage public, flotte véhicules, espaces verts), se comparer aux communes locales.</a:t>
            </a:r>
          </a:p>
          <a:p>
            <a:pPr algn="l">
              <a:buFont typeface="Arial" panose="020B0604020202020204" pitchFamily="34" charset="0"/>
              <a:buChar char="•"/>
            </a:pPr>
            <a:r>
              <a:rPr lang="fr-FR" b="1" i="0" dirty="0">
                <a:solidFill>
                  <a:srgbClr val="3F3F3F"/>
                </a:solidFill>
                <a:effectLst/>
                <a:latin typeface="Open Sans" panose="020B0606030504020204" pitchFamily="34" charset="0"/>
              </a:rPr>
              <a:t>le suivi des consommations d’énergie et d’eau dans les bâtiments et les espaces publics</a:t>
            </a:r>
            <a:br>
              <a:rPr lang="fr-FR" b="0" i="0" dirty="0">
                <a:solidFill>
                  <a:srgbClr val="3F3F3F"/>
                </a:solidFill>
                <a:effectLst/>
                <a:latin typeface="Open Sans" panose="020B0606030504020204" pitchFamily="34" charset="0"/>
              </a:rPr>
            </a:br>
            <a:r>
              <a:rPr lang="fr-FR" b="0" i="0" dirty="0">
                <a:solidFill>
                  <a:srgbClr val="3F3F3F"/>
                </a:solidFill>
                <a:effectLst/>
                <a:latin typeface="Open Sans" panose="020B0606030504020204" pitchFamily="34" charset="0"/>
              </a:rPr>
              <a:t>Objectifs : mettre en place des indicateurs, cibler les actions prioritaires, et valoriser les actions réalisées.</a:t>
            </a:r>
          </a:p>
          <a:p>
            <a:pPr algn="l">
              <a:buFont typeface="Arial" panose="020B0604020202020204" pitchFamily="34" charset="0"/>
              <a:buChar char="•"/>
            </a:pPr>
            <a:r>
              <a:rPr lang="fr-FR" b="1" i="0" dirty="0">
                <a:solidFill>
                  <a:srgbClr val="3F3F3F"/>
                </a:solidFill>
                <a:effectLst/>
                <a:latin typeface="Open Sans" panose="020B0606030504020204" pitchFamily="34" charset="0"/>
              </a:rPr>
              <a:t>l’accompagnement technique de projet spécifique</a:t>
            </a:r>
            <a:br>
              <a:rPr lang="fr-FR" b="0" i="0" dirty="0">
                <a:solidFill>
                  <a:srgbClr val="3F3F3F"/>
                </a:solidFill>
                <a:effectLst/>
                <a:latin typeface="Open Sans" panose="020B0606030504020204" pitchFamily="34" charset="0"/>
              </a:rPr>
            </a:br>
            <a:r>
              <a:rPr lang="fr-FR" b="0" i="0" dirty="0">
                <a:solidFill>
                  <a:srgbClr val="3F3F3F"/>
                </a:solidFill>
                <a:effectLst/>
                <a:latin typeface="Open Sans" panose="020B0606030504020204" pitchFamily="34" charset="0"/>
              </a:rPr>
              <a:t>Objectifs : vous apporter une aide à la décision sur des phases stratégiques de vos projets (rénovation de bâtiments, amélioration du confort d’usage, construction de bâtiments et développements de projets d’énergies renouvelables)</a:t>
            </a:r>
          </a:p>
          <a:p>
            <a:pPr marL="0" lvl="0" indent="0" algn="l" rtl="0">
              <a:lnSpc>
                <a:spcPct val="100000"/>
              </a:lnSpc>
              <a:spcBef>
                <a:spcPts val="0"/>
              </a:spcBef>
              <a:spcAft>
                <a:spcPts val="0"/>
              </a:spcAft>
              <a:buSzPts val="1100"/>
              <a:buNone/>
            </a:pPr>
            <a:endParaRPr dirty="0"/>
          </a:p>
        </p:txBody>
      </p:sp>
      <p:sp>
        <p:nvSpPr>
          <p:cNvPr id="99" name="Google Shape;99;g347a2bca88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7078E3D2-CA62-9D5C-E8F3-471CEAF89F70}"/>
            </a:ext>
          </a:extLst>
        </p:cNvPr>
        <p:cNvGrpSpPr/>
        <p:nvPr/>
      </p:nvGrpSpPr>
      <p:grpSpPr>
        <a:xfrm>
          <a:off x="0" y="0"/>
          <a:ext cx="0" cy="0"/>
          <a:chOff x="0" y="0"/>
          <a:chExt cx="0" cy="0"/>
        </a:xfrm>
      </p:grpSpPr>
      <p:sp>
        <p:nvSpPr>
          <p:cNvPr id="98" name="Google Shape;98;g347a2bca888_0_97:notes">
            <a:extLst>
              <a:ext uri="{FF2B5EF4-FFF2-40B4-BE49-F238E27FC236}">
                <a16:creationId xmlns:a16="http://schemas.microsoft.com/office/drawing/2014/main" id="{9E9B8394-A758-83DE-E30F-CF34B0D3050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9" name="Google Shape;99;g347a2bca888_0_97:notes">
            <a:extLst>
              <a:ext uri="{FF2B5EF4-FFF2-40B4-BE49-F238E27FC236}">
                <a16:creationId xmlns:a16="http://schemas.microsoft.com/office/drawing/2014/main" id="{8B191F17-13C7-B043-44AF-0EC3216F5C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519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buNone/>
            </a:pPr>
            <a:r>
              <a:rPr lang="fr-FR" sz="1100" u="sng" dirty="0">
                <a:effectLst/>
                <a:latin typeface="Arial" panose="020B0604020202020204" pitchFamily="34" charset="0"/>
                <a:ea typeface="Arial" panose="020B0604020202020204" pitchFamily="34" charset="0"/>
                <a:cs typeface="Arial Narrow" panose="020B0606020202030204" pitchFamily="34" charset="0"/>
              </a:rPr>
              <a:t>Temps de travail :</a:t>
            </a:r>
            <a:endParaRPr lang="fr-FR" sz="1100" dirty="0">
              <a:effectLst/>
              <a:latin typeface="Arial Narrow" panose="020B0606020202030204" pitchFamily="34" charset="0"/>
              <a:ea typeface="Arial Narrow" panose="020B0606020202030204" pitchFamily="34" charset="0"/>
              <a:cs typeface="Arial Narrow" panose="020B0606020202030204" pitchFamily="34" charset="0"/>
            </a:endParaRPr>
          </a:p>
          <a:p>
            <a:r>
              <a:rPr lang="fr-FR" sz="1100" dirty="0">
                <a:effectLst/>
                <a:latin typeface="Arial" panose="020B0604020202020204" pitchFamily="34" charset="0"/>
                <a:ea typeface="Arial" panose="020B0604020202020204" pitchFamily="34" charset="0"/>
                <a:cs typeface="Arial Narrow" panose="020B0606020202030204" pitchFamily="34" charset="0"/>
              </a:rPr>
              <a:t>Depuis 2020 pour la préparation du Label jusqu’à la première remise des labels en 2022, le temps de travail global représente 115 jours.</a:t>
            </a:r>
            <a:endParaRPr lang="fr-FR" sz="1100" dirty="0">
              <a:effectLst/>
              <a:latin typeface="Arial Narrow" panose="020B0606020202030204" pitchFamily="34" charset="0"/>
              <a:ea typeface="Arial Narrow" panose="020B0606020202030204" pitchFamily="34" charset="0"/>
              <a:cs typeface="Arial Narrow" panose="020B0606020202030204" pitchFamily="34" charset="0"/>
            </a:endParaRPr>
          </a:p>
          <a:p>
            <a:r>
              <a:rPr lang="fr-FR" dirty="0"/>
              <a:t> les années suivantes 40 jours de travail par an pour toute l’équipe concernée de l’Alec (accompagnement dans les candidatures, en organisation et présence d’évènement (support), en communication…)</a:t>
            </a:r>
          </a:p>
          <a:p>
            <a:endParaRPr lang="fr-FR" dirty="0"/>
          </a:p>
        </p:txBody>
      </p:sp>
    </p:spTree>
    <p:extLst>
      <p:ext uri="{BB962C8B-B14F-4D97-AF65-F5344CB8AC3E}">
        <p14:creationId xmlns:p14="http://schemas.microsoft.com/office/powerpoint/2010/main" val="4102880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buNone/>
            </a:pPr>
            <a:r>
              <a:rPr lang="fr-FR" sz="1800" u="sng" dirty="0">
                <a:effectLst/>
                <a:latin typeface="Arial" panose="020B0604020202020204" pitchFamily="34" charset="0"/>
                <a:ea typeface="Arial" panose="020B0604020202020204" pitchFamily="34" charset="0"/>
                <a:cs typeface="Arial Narrow" panose="020B0606020202030204" pitchFamily="34" charset="0"/>
              </a:rPr>
              <a:t>Temps de travail :</a:t>
            </a:r>
            <a:endParaRPr lang="fr-FR" sz="1800" dirty="0">
              <a:effectLst/>
              <a:latin typeface="Arial Narrow" panose="020B0606020202030204" pitchFamily="34" charset="0"/>
              <a:ea typeface="Arial Narrow" panose="020B0606020202030204" pitchFamily="34" charset="0"/>
              <a:cs typeface="Arial Narrow" panose="020B0606020202030204" pitchFamily="34" charset="0"/>
            </a:endParaRPr>
          </a:p>
          <a:p>
            <a:r>
              <a:rPr lang="fr-FR" sz="1800" dirty="0">
                <a:effectLst/>
                <a:latin typeface="Arial" panose="020B0604020202020204" pitchFamily="34" charset="0"/>
                <a:ea typeface="Arial" panose="020B0604020202020204" pitchFamily="34" charset="0"/>
                <a:cs typeface="Arial Narrow" panose="020B0606020202030204" pitchFamily="34" charset="0"/>
              </a:rPr>
              <a:t>Depuis 2020 pour la préparation du Label jusqu’à la première remise des labels en 2022, le temps de travail global représente 115 jours.</a:t>
            </a:r>
            <a:endParaRPr lang="fr-FR" sz="1800" dirty="0">
              <a:effectLst/>
              <a:latin typeface="Arial Narrow" panose="020B0606020202030204" pitchFamily="34" charset="0"/>
              <a:ea typeface="Arial Narrow" panose="020B0606020202030204" pitchFamily="34" charset="0"/>
              <a:cs typeface="Arial Narrow" panose="020B0606020202030204" pitchFamily="34" charset="0"/>
            </a:endParaRPr>
          </a:p>
          <a:p>
            <a:r>
              <a:rPr lang="fr-FR" dirty="0"/>
              <a:t> </a:t>
            </a:r>
          </a:p>
        </p:txBody>
      </p:sp>
    </p:spTree>
    <p:extLst>
      <p:ext uri="{BB962C8B-B14F-4D97-AF65-F5344CB8AC3E}">
        <p14:creationId xmlns:p14="http://schemas.microsoft.com/office/powerpoint/2010/main" val="109298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A5C69-A3BB-5AD3-3EEF-2BBA355D6C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46B13E-C4C0-02E4-AFEB-00B0967ED914}"/>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FA4955A6-BCD3-407C-AEDD-240A8D748D02}"/>
              </a:ext>
            </a:extLst>
          </p:cNvPr>
          <p:cNvSpPr>
            <a:spLocks noGrp="1"/>
          </p:cNvSpPr>
          <p:nvPr>
            <p:ph type="body" idx="1"/>
          </p:nvPr>
        </p:nvSpPr>
        <p:spPr/>
        <p:txBody>
          <a:bodyPr/>
          <a:lstStyle/>
          <a:p>
            <a:pPr>
              <a:buNone/>
            </a:pPr>
            <a:endParaRPr lang="fr-FR" dirty="0"/>
          </a:p>
        </p:txBody>
      </p:sp>
    </p:spTree>
    <p:extLst>
      <p:ext uri="{BB962C8B-B14F-4D97-AF65-F5344CB8AC3E}">
        <p14:creationId xmlns:p14="http://schemas.microsoft.com/office/powerpoint/2010/main" val="237390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57"/>
        <p:cNvGrpSpPr/>
        <p:nvPr/>
      </p:nvGrpSpPr>
      <p:grpSpPr>
        <a:xfrm>
          <a:off x="0" y="0"/>
          <a:ext cx="0" cy="0"/>
          <a:chOff x="0" y="0"/>
          <a:chExt cx="0" cy="0"/>
        </a:xfrm>
      </p:grpSpPr>
      <p:pic>
        <p:nvPicPr>
          <p:cNvPr id="58" name="Google Shape;58;p14" title="1920x1080+logos bd (1).jpg"/>
          <p:cNvPicPr preferRelativeResize="0"/>
          <p:nvPr/>
        </p:nvPicPr>
        <p:blipFill>
          <a:blip r:embed="rId2">
            <a:alphaModFix/>
          </a:blip>
          <a:stretch>
            <a:fillRect/>
          </a:stretch>
        </p:blipFill>
        <p:spPr>
          <a:xfrm>
            <a:off x="-101596" y="-133350"/>
            <a:ext cx="9347184" cy="52577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59"/>
        <p:cNvGrpSpPr/>
        <p:nvPr/>
      </p:nvGrpSpPr>
      <p:grpSpPr>
        <a:xfrm>
          <a:off x="0" y="0"/>
          <a:ext cx="0" cy="0"/>
          <a:chOff x="0" y="0"/>
          <a:chExt cx="0" cy="0"/>
        </a:xfrm>
      </p:grpSpPr>
      <p:sp>
        <p:nvSpPr>
          <p:cNvPr id="60" name="Google Shape;60;p1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1" name="Google Shape;61;p15"/>
          <p:cNvSpPr txBox="1">
            <a:spLocks noGrp="1"/>
          </p:cNvSpPr>
          <p:nvPr>
            <p:ph type="title"/>
          </p:nvPr>
        </p:nvSpPr>
        <p:spPr>
          <a:xfrm>
            <a:off x="628650" y="714777"/>
            <a:ext cx="7886700" cy="553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28650" y="714777"/>
            <a:ext cx="7886700" cy="553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628650" y="714777"/>
            <a:ext cx="7886700" cy="553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629841" y="734096"/>
            <a:ext cx="7886700" cy="534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5" name="Google Shape;75;p19"/>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 name="Google Shape;76;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7" name="Google Shape;77;p19"/>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628650" y="782392"/>
            <a:ext cx="7886700" cy="553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8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629841" y="740568"/>
            <a:ext cx="2949000" cy="8025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4" name="Google Shape;84;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629841" y="740568"/>
            <a:ext cx="2949000" cy="8025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23"/>
          <p:cNvSpPr>
            <a:spLocks noGrp="1"/>
          </p:cNvSpPr>
          <p:nvPr>
            <p:ph type="pic" idx="2"/>
          </p:nvPr>
        </p:nvSpPr>
        <p:spPr>
          <a:xfrm>
            <a:off x="3887391" y="740569"/>
            <a:ext cx="4629300" cy="3655200"/>
          </a:xfrm>
          <a:prstGeom prst="rect">
            <a:avLst/>
          </a:prstGeom>
          <a:noFill/>
          <a:ln>
            <a:noFill/>
          </a:ln>
        </p:spPr>
      </p:sp>
      <p:sp>
        <p:nvSpPr>
          <p:cNvPr id="88" name="Google Shape;88;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714777"/>
            <a:ext cx="7886700" cy="553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pic>
        <p:nvPicPr>
          <p:cNvPr id="56" name="Google Shape;56;p13" title="1000x120.jpg"/>
          <p:cNvPicPr preferRelativeResize="0"/>
          <p:nvPr/>
        </p:nvPicPr>
        <p:blipFill>
          <a:blip r:embed="rId12">
            <a:alphaModFix/>
          </a:blip>
          <a:stretch>
            <a:fillRect/>
          </a:stretch>
        </p:blipFill>
        <p:spPr>
          <a:xfrm>
            <a:off x="-39225" y="-126625"/>
            <a:ext cx="9222450" cy="1106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mailto:anaelle.quillet@alec-montpellier.org"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7.jp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hyperlink" Target="http://www.club-ecodeau.fr/" TargetMode="Externa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hyperlink" Target="mailto:club.ecodeau@fnccr.asso.fr" TargetMode="External"/><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re 1">
            <a:extLst>
              <a:ext uri="{FF2B5EF4-FFF2-40B4-BE49-F238E27FC236}">
                <a16:creationId xmlns:a16="http://schemas.microsoft.com/office/drawing/2014/main" id="{1426E0D6-56CC-37FA-D5E5-CD634AA9EC13}"/>
              </a:ext>
            </a:extLst>
          </p:cNvPr>
          <p:cNvSpPr>
            <a:spLocks noGrp="1"/>
          </p:cNvSpPr>
          <p:nvPr>
            <p:ph type="title"/>
          </p:nvPr>
        </p:nvSpPr>
        <p:spPr>
          <a:xfrm>
            <a:off x="-685800" y="967638"/>
            <a:ext cx="10515600" cy="888872"/>
          </a:xfrm>
          <a:solidFill>
            <a:srgbClr val="00AFEC"/>
          </a:solidFill>
          <a:ln>
            <a:solidFill>
              <a:srgbClr val="00AFEC"/>
            </a:solidFill>
          </a:ln>
        </p:spPr>
        <p:txBody>
          <a:bodyPr>
            <a:normAutofit/>
          </a:bodyPr>
          <a:lstStyle/>
          <a:p>
            <a:pPr algn="ctr"/>
            <a:r>
              <a:rPr lang="fr-FR" sz="2800" b="1" dirty="0">
                <a:solidFill>
                  <a:schemeClr val="bg1"/>
                </a:solidFill>
                <a:latin typeface="Lato" panose="020F0502020204030203" pitchFamily="34" charset="0"/>
                <a:ea typeface="Lato" panose="020F0502020204030203" pitchFamily="34" charset="0"/>
                <a:cs typeface="Lato" panose="020F0502020204030203" pitchFamily="34" charset="0"/>
              </a:rPr>
              <a:t>Le Conseil en Eau Partagé : </a:t>
            </a:r>
            <a:br>
              <a:rPr lang="fr-FR" sz="2800" b="1" dirty="0">
                <a:solidFill>
                  <a:schemeClr val="bg1"/>
                </a:solidFill>
                <a:latin typeface="Lato" panose="020F0502020204030203" pitchFamily="34" charset="0"/>
                <a:ea typeface="Lato" panose="020F0502020204030203" pitchFamily="34" charset="0"/>
                <a:cs typeface="Lato" panose="020F0502020204030203" pitchFamily="34" charset="0"/>
              </a:rPr>
            </a:br>
            <a:r>
              <a:rPr lang="fr-FR" sz="2800" b="1" dirty="0">
                <a:solidFill>
                  <a:schemeClr val="bg1"/>
                </a:solidFill>
                <a:latin typeface="Lato" panose="020F0502020204030203" pitchFamily="34" charset="0"/>
                <a:ea typeface="Lato" panose="020F0502020204030203" pitchFamily="34" charset="0"/>
                <a:cs typeface="Lato" panose="020F0502020204030203" pitchFamily="34" charset="0"/>
              </a:rPr>
              <a:t>l’accompagnement des collectivités</a:t>
            </a:r>
          </a:p>
        </p:txBody>
      </p:sp>
      <p:sp>
        <p:nvSpPr>
          <p:cNvPr id="7" name="ZoneTexte 6">
            <a:extLst>
              <a:ext uri="{FF2B5EF4-FFF2-40B4-BE49-F238E27FC236}">
                <a16:creationId xmlns:a16="http://schemas.microsoft.com/office/drawing/2014/main" id="{5C0A8EBE-DA72-93A3-8C5A-680A60B03638}"/>
              </a:ext>
            </a:extLst>
          </p:cNvPr>
          <p:cNvSpPr txBox="1"/>
          <p:nvPr/>
        </p:nvSpPr>
        <p:spPr>
          <a:xfrm>
            <a:off x="1181173" y="2364645"/>
            <a:ext cx="6781653" cy="2246769"/>
          </a:xfrm>
          <a:prstGeom prst="rect">
            <a:avLst/>
          </a:prstGeom>
          <a:noFill/>
        </p:spPr>
        <p:txBody>
          <a:bodyPr wrap="square">
            <a:spAutoFit/>
          </a:bodyPr>
          <a:lstStyle/>
          <a:p>
            <a:pPr>
              <a:buNone/>
            </a:pPr>
            <a:r>
              <a:rPr lang="fr-FR" b="0" i="0" dirty="0">
                <a:solidFill>
                  <a:srgbClr val="3F3F3F"/>
                </a:solidFill>
                <a:effectLst/>
                <a:latin typeface="+mn-lt"/>
              </a:rPr>
              <a:t>L’Agence Locale de l’Énergie et du Climat Montpellier Métropole est là pour accompagner dans </a:t>
            </a:r>
            <a:r>
              <a:rPr lang="fr-FR" dirty="0">
                <a:solidFill>
                  <a:srgbClr val="3F3F3F"/>
                </a:solidFill>
                <a:latin typeface="+mn-lt"/>
              </a:rPr>
              <a:t>les</a:t>
            </a:r>
            <a:r>
              <a:rPr lang="fr-FR" b="0" i="0" dirty="0">
                <a:solidFill>
                  <a:srgbClr val="3F3F3F"/>
                </a:solidFill>
                <a:effectLst/>
                <a:latin typeface="+mn-lt"/>
              </a:rPr>
              <a:t> démarches à plusieurs niveaux :</a:t>
            </a:r>
            <a:br>
              <a:rPr lang="fr-FR" b="1" i="0" dirty="0">
                <a:solidFill>
                  <a:srgbClr val="3F3F3F"/>
                </a:solidFill>
                <a:effectLst/>
                <a:latin typeface="+mn-lt"/>
              </a:rPr>
            </a:br>
            <a:endParaRPr lang="fr-FR" b="1" i="0" dirty="0">
              <a:solidFill>
                <a:srgbClr val="3F3F3F"/>
              </a:solidFill>
              <a:effectLst/>
              <a:latin typeface="+mn-lt"/>
            </a:endParaRPr>
          </a:p>
          <a:p>
            <a:pPr marL="285750" indent="-285750">
              <a:buFont typeface="Arial" panose="020B0604020202020204" pitchFamily="34" charset="0"/>
              <a:buChar char="•"/>
            </a:pPr>
            <a:r>
              <a:rPr lang="fr-FR" b="1" i="0" dirty="0">
                <a:solidFill>
                  <a:srgbClr val="3F3F3F"/>
                </a:solidFill>
                <a:effectLst/>
                <a:latin typeface="+mn-lt"/>
              </a:rPr>
              <a:t>le suivi des consommations d’énergie </a:t>
            </a:r>
            <a:r>
              <a:rPr lang="fr-FR" i="0" dirty="0">
                <a:solidFill>
                  <a:srgbClr val="3F3F3F"/>
                </a:solidFill>
                <a:effectLst/>
                <a:latin typeface="+mn-lt"/>
              </a:rPr>
              <a:t>(depuis 2008) </a:t>
            </a:r>
            <a:r>
              <a:rPr lang="fr-FR" b="1" i="0" dirty="0">
                <a:solidFill>
                  <a:srgbClr val="3F3F3F"/>
                </a:solidFill>
                <a:effectLst/>
                <a:latin typeface="+mn-lt"/>
              </a:rPr>
              <a:t>et d’eau </a:t>
            </a:r>
            <a:r>
              <a:rPr lang="fr-FR" i="0" dirty="0">
                <a:solidFill>
                  <a:srgbClr val="3F3F3F"/>
                </a:solidFill>
                <a:effectLst/>
                <a:latin typeface="+mn-lt"/>
              </a:rPr>
              <a:t>(depuis 2016) dans les bâtiments et les espaces publics</a:t>
            </a:r>
            <a:br>
              <a:rPr lang="fr-FR" b="0" i="0" dirty="0">
                <a:solidFill>
                  <a:srgbClr val="3F3F3F"/>
                </a:solidFill>
                <a:effectLst/>
                <a:latin typeface="+mn-lt"/>
              </a:rPr>
            </a:br>
            <a:endParaRPr lang="fr-FR" b="0" i="0" dirty="0">
              <a:solidFill>
                <a:srgbClr val="3F3F3F"/>
              </a:solidFill>
              <a:effectLst/>
              <a:latin typeface="+mn-lt"/>
            </a:endParaRPr>
          </a:p>
          <a:p>
            <a:pPr marL="285750" indent="-285750">
              <a:buFont typeface="Arial" panose="020B0604020202020204" pitchFamily="34" charset="0"/>
              <a:buChar char="•"/>
            </a:pPr>
            <a:r>
              <a:rPr lang="fr-FR" b="1" i="0" dirty="0">
                <a:solidFill>
                  <a:srgbClr val="3F3F3F"/>
                </a:solidFill>
                <a:effectLst/>
                <a:latin typeface="+mn-lt"/>
              </a:rPr>
              <a:t>l’accompagnement technique </a:t>
            </a:r>
            <a:r>
              <a:rPr lang="fr-FR" i="0" dirty="0">
                <a:solidFill>
                  <a:srgbClr val="3F3F3F"/>
                </a:solidFill>
                <a:effectLst/>
                <a:latin typeface="+mn-lt"/>
              </a:rPr>
              <a:t>de projets spécifiques</a:t>
            </a:r>
          </a:p>
          <a:p>
            <a:pPr marL="285750" indent="-285750">
              <a:buFont typeface="Arial" panose="020B0604020202020204" pitchFamily="34" charset="0"/>
              <a:buChar char="•"/>
            </a:pPr>
            <a:endParaRPr lang="fr-FR" b="1" dirty="0">
              <a:solidFill>
                <a:srgbClr val="3F3F3F"/>
              </a:solidFill>
              <a:latin typeface="+mn-lt"/>
            </a:endParaRPr>
          </a:p>
          <a:p>
            <a:r>
              <a:rPr lang="fr-FR" b="1" i="0" dirty="0">
                <a:solidFill>
                  <a:srgbClr val="3F3F3F"/>
                </a:solidFill>
                <a:effectLst/>
                <a:latin typeface="+mn-lt"/>
              </a:rPr>
              <a:t>Depuis 2021  : </a:t>
            </a:r>
            <a:r>
              <a:rPr lang="fr-FR" i="0" dirty="0">
                <a:solidFill>
                  <a:srgbClr val="3F3F3F"/>
                </a:solidFill>
                <a:effectLst/>
                <a:latin typeface="+mn-lt"/>
              </a:rPr>
              <a:t>développement du projet </a:t>
            </a:r>
            <a:r>
              <a:rPr lang="fr-FR" b="1" i="0" dirty="0">
                <a:solidFill>
                  <a:srgbClr val="3F3F3F"/>
                </a:solidFill>
                <a:effectLst/>
                <a:latin typeface="+mn-lt"/>
              </a:rPr>
              <a:t>« label communes économes en eau »</a:t>
            </a:r>
            <a:br>
              <a:rPr lang="fr-FR" b="0" i="0" dirty="0">
                <a:solidFill>
                  <a:srgbClr val="3F3F3F"/>
                </a:solidFill>
                <a:effectLst/>
                <a:latin typeface="Open Sans" panose="020B0606030504020204" pitchFamily="34" charset="0"/>
              </a:rPr>
            </a:br>
            <a:endParaRPr lang="fr-FR" b="0" i="0" dirty="0">
              <a:solidFill>
                <a:srgbClr val="3F3F3F"/>
              </a:solidFill>
              <a:effectLst/>
              <a:latin typeface="Open Sans" panose="020B06060305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a:extLst>
            <a:ext uri="{FF2B5EF4-FFF2-40B4-BE49-F238E27FC236}">
              <a16:creationId xmlns:a16="http://schemas.microsoft.com/office/drawing/2014/main" id="{297D65B5-C976-4248-7A2B-59C52D2C3CD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1203B69-FAD7-41FD-7FC3-965E14EF5B38}"/>
              </a:ext>
            </a:extLst>
          </p:cNvPr>
          <p:cNvSpPr>
            <a:spLocks noGrp="1"/>
          </p:cNvSpPr>
          <p:nvPr>
            <p:ph type="title"/>
          </p:nvPr>
        </p:nvSpPr>
        <p:spPr>
          <a:xfrm>
            <a:off x="-685800" y="967638"/>
            <a:ext cx="10515600" cy="888872"/>
          </a:xfrm>
          <a:solidFill>
            <a:srgbClr val="00AFEC"/>
          </a:solidFill>
          <a:ln>
            <a:solidFill>
              <a:srgbClr val="00AFEC"/>
            </a:solidFill>
          </a:ln>
        </p:spPr>
        <p:txBody>
          <a:bodyPr>
            <a:normAutofit/>
          </a:bodyPr>
          <a:lstStyle/>
          <a:p>
            <a:pPr algn="ctr"/>
            <a:r>
              <a:rPr lang="fr-FR" sz="2800" b="1" dirty="0">
                <a:solidFill>
                  <a:schemeClr val="bg1"/>
                </a:solidFill>
                <a:latin typeface="Lato" panose="020F0502020204030203" pitchFamily="34" charset="0"/>
                <a:ea typeface="Lato" panose="020F0502020204030203" pitchFamily="34" charset="0"/>
                <a:cs typeface="Lato" panose="020F0502020204030203" pitchFamily="34" charset="0"/>
              </a:rPr>
              <a:t>Le label Commune Econome en Eau</a:t>
            </a:r>
          </a:p>
        </p:txBody>
      </p:sp>
      <p:pic>
        <p:nvPicPr>
          <p:cNvPr id="3" name="Image 2">
            <a:extLst>
              <a:ext uri="{FF2B5EF4-FFF2-40B4-BE49-F238E27FC236}">
                <a16:creationId xmlns:a16="http://schemas.microsoft.com/office/drawing/2014/main" id="{935C73F4-6970-3FAA-5F71-01DE263451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3990" y="2031612"/>
            <a:ext cx="3056020" cy="3001160"/>
          </a:xfrm>
          <a:prstGeom prst="rect">
            <a:avLst/>
          </a:prstGeom>
        </p:spPr>
      </p:pic>
      <p:sp>
        <p:nvSpPr>
          <p:cNvPr id="4" name="ZoneTexte 3">
            <a:extLst>
              <a:ext uri="{FF2B5EF4-FFF2-40B4-BE49-F238E27FC236}">
                <a16:creationId xmlns:a16="http://schemas.microsoft.com/office/drawing/2014/main" id="{D0D0A0C3-6318-0CA5-6330-9AD7DA97A4A7}"/>
              </a:ext>
            </a:extLst>
          </p:cNvPr>
          <p:cNvSpPr txBox="1"/>
          <p:nvPr/>
        </p:nvSpPr>
        <p:spPr>
          <a:xfrm>
            <a:off x="1048684" y="2217807"/>
            <a:ext cx="1995306" cy="707886"/>
          </a:xfrm>
          <a:prstGeom prst="rect">
            <a:avLst/>
          </a:prstGeom>
          <a:noFill/>
        </p:spPr>
        <p:txBody>
          <a:bodyPr wrap="square" rtlCol="0">
            <a:spAutoFit/>
          </a:bodyPr>
          <a:lstStyle/>
          <a:p>
            <a:pPr algn="ctr"/>
            <a:r>
              <a:rPr lang="fr-FR" sz="2000" b="1" dirty="0">
                <a:solidFill>
                  <a:schemeClr val="accent1"/>
                </a:solidFill>
              </a:rPr>
              <a:t>Valorisation des actions</a:t>
            </a:r>
          </a:p>
        </p:txBody>
      </p:sp>
      <p:sp>
        <p:nvSpPr>
          <p:cNvPr id="5" name="ZoneTexte 4">
            <a:extLst>
              <a:ext uri="{FF2B5EF4-FFF2-40B4-BE49-F238E27FC236}">
                <a16:creationId xmlns:a16="http://schemas.microsoft.com/office/drawing/2014/main" id="{196A1077-0328-4F9B-294B-5E46D3112B62}"/>
              </a:ext>
            </a:extLst>
          </p:cNvPr>
          <p:cNvSpPr txBox="1"/>
          <p:nvPr/>
        </p:nvSpPr>
        <p:spPr>
          <a:xfrm>
            <a:off x="6387767" y="2122535"/>
            <a:ext cx="1539433" cy="707886"/>
          </a:xfrm>
          <a:prstGeom prst="rect">
            <a:avLst/>
          </a:prstGeom>
          <a:noFill/>
        </p:spPr>
        <p:txBody>
          <a:bodyPr wrap="square" rtlCol="0">
            <a:spAutoFit/>
          </a:bodyPr>
          <a:lstStyle/>
          <a:p>
            <a:pPr algn="ctr"/>
            <a:r>
              <a:rPr lang="fr-FR" sz="2000" b="1" dirty="0">
                <a:solidFill>
                  <a:schemeClr val="accent1"/>
                </a:solidFill>
              </a:rPr>
              <a:t>Apporter un cadre </a:t>
            </a:r>
          </a:p>
        </p:txBody>
      </p:sp>
      <p:sp>
        <p:nvSpPr>
          <p:cNvPr id="6" name="ZoneTexte 5">
            <a:extLst>
              <a:ext uri="{FF2B5EF4-FFF2-40B4-BE49-F238E27FC236}">
                <a16:creationId xmlns:a16="http://schemas.microsoft.com/office/drawing/2014/main" id="{B9F6F99C-A4EF-1A3B-2FB1-426E7D8C72D3}"/>
              </a:ext>
            </a:extLst>
          </p:cNvPr>
          <p:cNvSpPr txBox="1"/>
          <p:nvPr/>
        </p:nvSpPr>
        <p:spPr>
          <a:xfrm>
            <a:off x="6194011" y="4175862"/>
            <a:ext cx="1926946" cy="707886"/>
          </a:xfrm>
          <a:prstGeom prst="rect">
            <a:avLst/>
          </a:prstGeom>
          <a:noFill/>
        </p:spPr>
        <p:txBody>
          <a:bodyPr wrap="square" lIns="91440" tIns="45720" rIns="91440" bIns="45720" rtlCol="0" anchor="t">
            <a:spAutoFit/>
          </a:bodyPr>
          <a:lstStyle/>
          <a:p>
            <a:pPr algn="ctr"/>
            <a:r>
              <a:rPr lang="fr-FR" sz="2000" b="1" dirty="0">
                <a:solidFill>
                  <a:schemeClr val="accent1"/>
                </a:solidFill>
              </a:rPr>
              <a:t>Retours d’expérience</a:t>
            </a:r>
          </a:p>
        </p:txBody>
      </p:sp>
      <p:sp>
        <p:nvSpPr>
          <p:cNvPr id="8" name="ZoneTexte 7">
            <a:extLst>
              <a:ext uri="{FF2B5EF4-FFF2-40B4-BE49-F238E27FC236}">
                <a16:creationId xmlns:a16="http://schemas.microsoft.com/office/drawing/2014/main" id="{D6DEE118-F0AE-DFDA-D22E-DE7343A63354}"/>
              </a:ext>
            </a:extLst>
          </p:cNvPr>
          <p:cNvSpPr txBox="1"/>
          <p:nvPr/>
        </p:nvSpPr>
        <p:spPr>
          <a:xfrm>
            <a:off x="322204" y="4175862"/>
            <a:ext cx="3185926" cy="707886"/>
          </a:xfrm>
          <a:prstGeom prst="rect">
            <a:avLst/>
          </a:prstGeom>
          <a:noFill/>
        </p:spPr>
        <p:txBody>
          <a:bodyPr wrap="square" rtlCol="0">
            <a:spAutoFit/>
          </a:bodyPr>
          <a:lstStyle/>
          <a:p>
            <a:pPr algn="ctr"/>
            <a:r>
              <a:rPr lang="fr-FR" sz="2000" b="1" dirty="0">
                <a:solidFill>
                  <a:schemeClr val="accent1"/>
                </a:solidFill>
              </a:rPr>
              <a:t>Mise en réseau des communes engagées</a:t>
            </a:r>
          </a:p>
        </p:txBody>
      </p:sp>
    </p:spTree>
    <p:extLst>
      <p:ext uri="{BB962C8B-B14F-4D97-AF65-F5344CB8AC3E}">
        <p14:creationId xmlns:p14="http://schemas.microsoft.com/office/powerpoint/2010/main" val="88195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diagramme&#10;&#10;Le contenu généré par l’IA peut être incorrect.">
            <a:extLst>
              <a:ext uri="{FF2B5EF4-FFF2-40B4-BE49-F238E27FC236}">
                <a16:creationId xmlns:a16="http://schemas.microsoft.com/office/drawing/2014/main" id="{9CF1AF29-D81C-79A3-6D6F-0D89BA9DB8D2}"/>
              </a:ext>
            </a:extLst>
          </p:cNvPr>
          <p:cNvPicPr>
            <a:picLocks noChangeAspect="1"/>
          </p:cNvPicPr>
          <p:nvPr/>
        </p:nvPicPr>
        <p:blipFill>
          <a:blip r:embed="rId3"/>
          <a:stretch>
            <a:fillRect/>
          </a:stretch>
        </p:blipFill>
        <p:spPr>
          <a:xfrm>
            <a:off x="1475772" y="1013612"/>
            <a:ext cx="5943599" cy="4202125"/>
          </a:xfrm>
          <a:prstGeom prst="rect">
            <a:avLst/>
          </a:prstGeom>
        </p:spPr>
      </p:pic>
    </p:spTree>
    <p:extLst>
      <p:ext uri="{BB962C8B-B14F-4D97-AF65-F5344CB8AC3E}">
        <p14:creationId xmlns:p14="http://schemas.microsoft.com/office/powerpoint/2010/main" val="152190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ADC4BD2-308C-D37C-0A0D-2E490C81E37D}"/>
              </a:ext>
            </a:extLst>
          </p:cNvPr>
          <p:cNvSpPr txBox="1"/>
          <p:nvPr/>
        </p:nvSpPr>
        <p:spPr>
          <a:xfrm>
            <a:off x="457198" y="1912370"/>
            <a:ext cx="4475285" cy="954107"/>
          </a:xfrm>
          <a:prstGeom prst="rect">
            <a:avLst/>
          </a:prstGeom>
          <a:noFill/>
        </p:spPr>
        <p:txBody>
          <a:bodyPr wrap="square">
            <a:spAutoFit/>
          </a:bodyPr>
          <a:lstStyle/>
          <a:p>
            <a:r>
              <a:rPr lang="fr-FR" sz="1400" u="sng" dirty="0"/>
              <a:t>Résultat :</a:t>
            </a:r>
          </a:p>
          <a:p>
            <a:pPr marL="285750" indent="-285750">
              <a:buFont typeface="Arial" panose="020B0604020202020204" pitchFamily="34" charset="0"/>
              <a:buChar char="•"/>
            </a:pPr>
            <a:r>
              <a:rPr lang="fr-FR" sz="1400" dirty="0"/>
              <a:t>19 communes engagées</a:t>
            </a:r>
            <a:endParaRPr lang="fr-FR" sz="1400" u="sng" dirty="0"/>
          </a:p>
          <a:p>
            <a:pPr marL="285750" indent="-285750">
              <a:buFont typeface="Arial" panose="020B0604020202020204" pitchFamily="34" charset="0"/>
              <a:buChar char="•"/>
            </a:pPr>
            <a:r>
              <a:rPr lang="fr-FR" sz="1400" b="1" dirty="0"/>
              <a:t>-29% </a:t>
            </a:r>
            <a:r>
              <a:rPr lang="fr-FR" sz="1400" dirty="0"/>
              <a:t>de consommation en m3 par habitant entre 2019 et 2023 </a:t>
            </a:r>
          </a:p>
        </p:txBody>
      </p:sp>
      <p:sp>
        <p:nvSpPr>
          <p:cNvPr id="7" name="Titre 1">
            <a:extLst>
              <a:ext uri="{FF2B5EF4-FFF2-40B4-BE49-F238E27FC236}">
                <a16:creationId xmlns:a16="http://schemas.microsoft.com/office/drawing/2014/main" id="{1EF7140D-73BD-7228-09FD-14B8A85871A9}"/>
              </a:ext>
            </a:extLst>
          </p:cNvPr>
          <p:cNvSpPr>
            <a:spLocks noGrp="1"/>
          </p:cNvSpPr>
          <p:nvPr>
            <p:ph type="title"/>
          </p:nvPr>
        </p:nvSpPr>
        <p:spPr>
          <a:xfrm>
            <a:off x="-685800" y="967638"/>
            <a:ext cx="10515600" cy="888872"/>
          </a:xfrm>
          <a:solidFill>
            <a:srgbClr val="00AFEC"/>
          </a:solidFill>
          <a:ln>
            <a:solidFill>
              <a:srgbClr val="00AFEC"/>
            </a:solidFill>
          </a:ln>
        </p:spPr>
        <p:txBody>
          <a:bodyPr>
            <a:normAutofit/>
          </a:bodyPr>
          <a:lstStyle/>
          <a:p>
            <a:pPr algn="ctr"/>
            <a:r>
              <a:rPr lang="fr-FR" sz="2800" b="1" dirty="0">
                <a:solidFill>
                  <a:schemeClr val="bg1"/>
                </a:solidFill>
                <a:latin typeface="Lato" panose="020F0502020204030203" pitchFamily="34" charset="0"/>
                <a:ea typeface="Lato" panose="020F0502020204030203" pitchFamily="34" charset="0"/>
                <a:cs typeface="Lato" panose="020F0502020204030203" pitchFamily="34" charset="0"/>
              </a:rPr>
              <a:t>Le label Commune Econome en Eau</a:t>
            </a:r>
          </a:p>
        </p:txBody>
      </p:sp>
      <p:graphicFrame>
        <p:nvGraphicFramePr>
          <p:cNvPr id="2" name="Graphique 1">
            <a:extLst>
              <a:ext uri="{FF2B5EF4-FFF2-40B4-BE49-F238E27FC236}">
                <a16:creationId xmlns:a16="http://schemas.microsoft.com/office/drawing/2014/main" id="{475402F8-7B48-F344-6AC9-622FA0271AC3}"/>
              </a:ext>
            </a:extLst>
          </p:cNvPr>
          <p:cNvGraphicFramePr>
            <a:graphicFrameLocks/>
          </p:cNvGraphicFramePr>
          <p:nvPr>
            <p:extLst>
              <p:ext uri="{D42A27DB-BD31-4B8C-83A1-F6EECF244321}">
                <p14:modId xmlns:p14="http://schemas.microsoft.com/office/powerpoint/2010/main" val="716812889"/>
              </p:ext>
            </p:extLst>
          </p:nvPr>
        </p:nvGraphicFramePr>
        <p:xfrm>
          <a:off x="817683" y="2866477"/>
          <a:ext cx="3754317" cy="22066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aphique 2">
            <a:extLst>
              <a:ext uri="{FF2B5EF4-FFF2-40B4-BE49-F238E27FC236}">
                <a16:creationId xmlns:a16="http://schemas.microsoft.com/office/drawing/2014/main" id="{2035DFD5-70FD-4DD1-8F9C-0893C394CEF8}"/>
              </a:ext>
            </a:extLst>
          </p:cNvPr>
          <p:cNvGraphicFramePr>
            <a:graphicFrameLocks/>
          </p:cNvGraphicFramePr>
          <p:nvPr>
            <p:extLst>
              <p:ext uri="{D42A27DB-BD31-4B8C-83A1-F6EECF244321}">
                <p14:modId xmlns:p14="http://schemas.microsoft.com/office/powerpoint/2010/main" val="3548736364"/>
              </p:ext>
            </p:extLst>
          </p:nvPr>
        </p:nvGraphicFramePr>
        <p:xfrm>
          <a:off x="5292968" y="2866478"/>
          <a:ext cx="3223351" cy="2206686"/>
        </p:xfrm>
        <a:graphic>
          <a:graphicData uri="http://schemas.openxmlformats.org/drawingml/2006/chart">
            <c:chart xmlns:c="http://schemas.openxmlformats.org/drawingml/2006/chart" xmlns:r="http://schemas.openxmlformats.org/officeDocument/2006/relationships" r:id="rId4"/>
          </a:graphicData>
        </a:graphic>
      </p:graphicFrame>
      <p:sp>
        <p:nvSpPr>
          <p:cNvPr id="5" name="ZoneTexte 4">
            <a:extLst>
              <a:ext uri="{FF2B5EF4-FFF2-40B4-BE49-F238E27FC236}">
                <a16:creationId xmlns:a16="http://schemas.microsoft.com/office/drawing/2014/main" id="{A5D00900-2901-2797-315C-A04F71DDE93A}"/>
              </a:ext>
            </a:extLst>
          </p:cNvPr>
          <p:cNvSpPr txBox="1"/>
          <p:nvPr/>
        </p:nvSpPr>
        <p:spPr>
          <a:xfrm>
            <a:off x="4827722" y="2343257"/>
            <a:ext cx="4475285" cy="523220"/>
          </a:xfrm>
          <a:prstGeom prst="rect">
            <a:avLst/>
          </a:prstGeom>
          <a:noFill/>
        </p:spPr>
        <p:txBody>
          <a:bodyPr wrap="square">
            <a:spAutoFit/>
          </a:bodyPr>
          <a:lstStyle/>
          <a:p>
            <a:pPr marL="285750" indent="-285750">
              <a:buFont typeface="Arial" panose="020B0604020202020204" pitchFamily="34" charset="0"/>
              <a:buChar char="•"/>
            </a:pPr>
            <a:r>
              <a:rPr lang="fr-FR" sz="1400" b="1" dirty="0"/>
              <a:t>-27% </a:t>
            </a:r>
            <a:r>
              <a:rPr lang="fr-FR" sz="1400" dirty="0"/>
              <a:t>de consommation </a:t>
            </a:r>
            <a:r>
              <a:rPr lang="fr-FR" dirty="0"/>
              <a:t>au total </a:t>
            </a:r>
            <a:r>
              <a:rPr lang="fr-FR" sz="1400" dirty="0"/>
              <a:t>entre 2019 et 2023 </a:t>
            </a:r>
          </a:p>
        </p:txBody>
      </p:sp>
    </p:spTree>
    <p:extLst>
      <p:ext uri="{BB962C8B-B14F-4D97-AF65-F5344CB8AC3E}">
        <p14:creationId xmlns:p14="http://schemas.microsoft.com/office/powerpoint/2010/main" val="96990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841FA-0DE3-3143-9F57-49213962D62A}"/>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026FBA68-E3C5-051F-966D-B98C0B3BBB40}"/>
              </a:ext>
            </a:extLst>
          </p:cNvPr>
          <p:cNvSpPr txBox="1"/>
          <p:nvPr/>
        </p:nvSpPr>
        <p:spPr>
          <a:xfrm>
            <a:off x="537881" y="2571750"/>
            <a:ext cx="4475285" cy="1815882"/>
          </a:xfrm>
          <a:prstGeom prst="rect">
            <a:avLst/>
          </a:prstGeom>
          <a:noFill/>
        </p:spPr>
        <p:txBody>
          <a:bodyPr wrap="square">
            <a:spAutoFit/>
          </a:bodyPr>
          <a:lstStyle/>
          <a:p>
            <a:r>
              <a:rPr lang="fr-FR" sz="1400" u="sng" dirty="0"/>
              <a:t>Sensibilisation des différents publics et information autour du label :</a:t>
            </a:r>
          </a:p>
          <a:p>
            <a:endParaRPr lang="fr-FR" sz="1400" u="sng" dirty="0"/>
          </a:p>
          <a:p>
            <a:pPr marL="285750" indent="-285750">
              <a:buFont typeface="Arial" panose="020B0604020202020204" pitchFamily="34" charset="0"/>
              <a:buChar char="•"/>
            </a:pPr>
            <a:r>
              <a:rPr lang="fr-FR" dirty="0"/>
              <a:t>Affichage des consommations</a:t>
            </a:r>
          </a:p>
          <a:p>
            <a:pPr marL="285750" indent="-285750">
              <a:buFont typeface="Arial" panose="020B0604020202020204" pitchFamily="34" charset="0"/>
              <a:buChar char="•"/>
            </a:pPr>
            <a:r>
              <a:rPr lang="fr-FR" sz="1400" dirty="0"/>
              <a:t>Affichage du label</a:t>
            </a:r>
          </a:p>
          <a:p>
            <a:pPr marL="285750" indent="-285750">
              <a:buFont typeface="Arial" panose="020B0604020202020204" pitchFamily="34" charset="0"/>
              <a:buChar char="•"/>
            </a:pPr>
            <a:r>
              <a:rPr lang="fr-FR" dirty="0"/>
              <a:t>Rappel d’éco gestes</a:t>
            </a:r>
          </a:p>
          <a:p>
            <a:pPr marL="285750" indent="-285750">
              <a:buFont typeface="Arial" panose="020B0604020202020204" pitchFamily="34" charset="0"/>
              <a:buChar char="•"/>
            </a:pPr>
            <a:r>
              <a:rPr lang="fr-FR" sz="1400" dirty="0"/>
              <a:t>Information interne </a:t>
            </a:r>
            <a:r>
              <a:rPr lang="fr-FR" dirty="0"/>
              <a:t>dans les services</a:t>
            </a:r>
          </a:p>
          <a:p>
            <a:pPr marL="285750" indent="-285750">
              <a:buFont typeface="Arial" panose="020B0604020202020204" pitchFamily="34" charset="0"/>
              <a:buChar char="•"/>
            </a:pPr>
            <a:r>
              <a:rPr lang="fr-FR" sz="1400" dirty="0"/>
              <a:t>…</a:t>
            </a:r>
          </a:p>
        </p:txBody>
      </p:sp>
      <p:sp>
        <p:nvSpPr>
          <p:cNvPr id="7" name="Titre 1">
            <a:extLst>
              <a:ext uri="{FF2B5EF4-FFF2-40B4-BE49-F238E27FC236}">
                <a16:creationId xmlns:a16="http://schemas.microsoft.com/office/drawing/2014/main" id="{6AFAA9E4-559E-29A5-54DA-06DEA4679B47}"/>
              </a:ext>
            </a:extLst>
          </p:cNvPr>
          <p:cNvSpPr>
            <a:spLocks noGrp="1"/>
          </p:cNvSpPr>
          <p:nvPr>
            <p:ph type="title"/>
          </p:nvPr>
        </p:nvSpPr>
        <p:spPr>
          <a:xfrm>
            <a:off x="-685800" y="967638"/>
            <a:ext cx="10515600" cy="888872"/>
          </a:xfrm>
          <a:solidFill>
            <a:srgbClr val="00AFEC"/>
          </a:solidFill>
          <a:ln>
            <a:solidFill>
              <a:srgbClr val="00AFEC"/>
            </a:solidFill>
          </a:ln>
        </p:spPr>
        <p:txBody>
          <a:bodyPr>
            <a:normAutofit/>
          </a:bodyPr>
          <a:lstStyle/>
          <a:p>
            <a:pPr algn="ctr"/>
            <a:r>
              <a:rPr lang="fr-FR" sz="2800" b="1" dirty="0">
                <a:solidFill>
                  <a:schemeClr val="bg1"/>
                </a:solidFill>
                <a:latin typeface="Lato" panose="020F0502020204030203" pitchFamily="34" charset="0"/>
                <a:ea typeface="Lato" panose="020F0502020204030203" pitchFamily="34" charset="0"/>
                <a:cs typeface="Lato" panose="020F0502020204030203" pitchFamily="34" charset="0"/>
              </a:rPr>
              <a:t>Communication autour du label </a:t>
            </a:r>
          </a:p>
        </p:txBody>
      </p:sp>
      <p:pic>
        <p:nvPicPr>
          <p:cNvPr id="8" name="Image 7">
            <a:extLst>
              <a:ext uri="{FF2B5EF4-FFF2-40B4-BE49-F238E27FC236}">
                <a16:creationId xmlns:a16="http://schemas.microsoft.com/office/drawing/2014/main" id="{1B4BBEE3-CA4E-B323-6E3B-BD1C3EAA90DD}"/>
              </a:ext>
            </a:extLst>
          </p:cNvPr>
          <p:cNvPicPr>
            <a:picLocks noChangeAspect="1"/>
          </p:cNvPicPr>
          <p:nvPr/>
        </p:nvPicPr>
        <p:blipFill>
          <a:blip r:embed="rId3"/>
          <a:stretch>
            <a:fillRect/>
          </a:stretch>
        </p:blipFill>
        <p:spPr>
          <a:xfrm>
            <a:off x="5626793" y="1933506"/>
            <a:ext cx="2029471" cy="2943294"/>
          </a:xfrm>
          <a:prstGeom prst="rect">
            <a:avLst/>
          </a:prstGeom>
        </p:spPr>
      </p:pic>
    </p:spTree>
    <p:extLst>
      <p:ext uri="{BB962C8B-B14F-4D97-AF65-F5344CB8AC3E}">
        <p14:creationId xmlns:p14="http://schemas.microsoft.com/office/powerpoint/2010/main" val="206336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6524F-8111-D458-BED9-37FB256FDE43}"/>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B2C6B797-CB5E-4532-C503-3851C6E5A850}"/>
              </a:ext>
            </a:extLst>
          </p:cNvPr>
          <p:cNvSpPr txBox="1"/>
          <p:nvPr/>
        </p:nvSpPr>
        <p:spPr>
          <a:xfrm>
            <a:off x="748552" y="2194751"/>
            <a:ext cx="7646895" cy="1323439"/>
          </a:xfrm>
          <a:prstGeom prst="rect">
            <a:avLst/>
          </a:prstGeom>
          <a:noFill/>
        </p:spPr>
        <p:txBody>
          <a:bodyPr wrap="square">
            <a:spAutoFit/>
          </a:bodyPr>
          <a:lstStyle/>
          <a:p>
            <a:r>
              <a:rPr lang="fr-FR" sz="1600" u="sng" dirty="0"/>
              <a:t>Pour vous aider à mettre en place ces actions dans vos territoires :</a:t>
            </a:r>
          </a:p>
          <a:p>
            <a:endParaRPr lang="fr-FR" sz="1600" u="sng" dirty="0"/>
          </a:p>
          <a:p>
            <a:pPr marL="285750" indent="-285750">
              <a:buFont typeface="Arial" panose="020B0604020202020204" pitchFamily="34" charset="0"/>
              <a:buChar char="•"/>
            </a:pPr>
            <a:r>
              <a:rPr lang="fr-FR" sz="1600" dirty="0"/>
              <a:t>Formation « devenir technicien économie d’eau en collectivité »</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Mise en place d’un label « Commune Econome en Eau » sur mon territoire</a:t>
            </a:r>
          </a:p>
        </p:txBody>
      </p:sp>
      <p:sp>
        <p:nvSpPr>
          <p:cNvPr id="7" name="Titre 1">
            <a:extLst>
              <a:ext uri="{FF2B5EF4-FFF2-40B4-BE49-F238E27FC236}">
                <a16:creationId xmlns:a16="http://schemas.microsoft.com/office/drawing/2014/main" id="{81A08980-A9EC-0FE5-C1DB-538A9B64250C}"/>
              </a:ext>
            </a:extLst>
          </p:cNvPr>
          <p:cNvSpPr>
            <a:spLocks noGrp="1"/>
          </p:cNvSpPr>
          <p:nvPr>
            <p:ph type="title"/>
          </p:nvPr>
        </p:nvSpPr>
        <p:spPr>
          <a:xfrm>
            <a:off x="-685800" y="967638"/>
            <a:ext cx="10515600" cy="888872"/>
          </a:xfrm>
          <a:solidFill>
            <a:srgbClr val="00AFEC"/>
          </a:solidFill>
          <a:ln>
            <a:solidFill>
              <a:srgbClr val="00AFEC"/>
            </a:solidFill>
          </a:ln>
        </p:spPr>
        <p:txBody>
          <a:bodyPr>
            <a:normAutofit/>
          </a:bodyPr>
          <a:lstStyle/>
          <a:p>
            <a:pPr algn="ctr"/>
            <a:r>
              <a:rPr lang="fr-FR" sz="2800" b="1" dirty="0">
                <a:solidFill>
                  <a:schemeClr val="bg1"/>
                </a:solidFill>
                <a:latin typeface="Lato" panose="020F0502020204030203" pitchFamily="34" charset="0"/>
                <a:ea typeface="Lato" panose="020F0502020204030203" pitchFamily="34" charset="0"/>
                <a:cs typeface="Lato" panose="020F0502020204030203" pitchFamily="34" charset="0"/>
              </a:rPr>
              <a:t>Formations</a:t>
            </a:r>
          </a:p>
        </p:txBody>
      </p:sp>
      <p:pic>
        <p:nvPicPr>
          <p:cNvPr id="2" name="Image 1">
            <a:extLst>
              <a:ext uri="{FF2B5EF4-FFF2-40B4-BE49-F238E27FC236}">
                <a16:creationId xmlns:a16="http://schemas.microsoft.com/office/drawing/2014/main" id="{2793888B-0B79-1E44-6253-1176727ECED1}"/>
              </a:ext>
            </a:extLst>
          </p:cNvPr>
          <p:cNvPicPr>
            <a:picLocks noChangeAspect="1"/>
          </p:cNvPicPr>
          <p:nvPr/>
        </p:nvPicPr>
        <p:blipFill>
          <a:blip r:embed="rId3"/>
          <a:stretch>
            <a:fillRect/>
          </a:stretch>
        </p:blipFill>
        <p:spPr>
          <a:xfrm>
            <a:off x="3503701" y="3830307"/>
            <a:ext cx="2136596" cy="1145809"/>
          </a:xfrm>
          <a:prstGeom prst="rect">
            <a:avLst/>
          </a:prstGeom>
        </p:spPr>
      </p:pic>
    </p:spTree>
    <p:extLst>
      <p:ext uri="{BB962C8B-B14F-4D97-AF65-F5344CB8AC3E}">
        <p14:creationId xmlns:p14="http://schemas.microsoft.com/office/powerpoint/2010/main" val="219657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1F4C1-78AD-CC7B-FD55-FC1F3FD765B8}"/>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8C424917-8B9B-38FD-40C0-61C56CE0BBEC}"/>
              </a:ext>
            </a:extLst>
          </p:cNvPr>
          <p:cNvSpPr txBox="1"/>
          <p:nvPr/>
        </p:nvSpPr>
        <p:spPr>
          <a:xfrm>
            <a:off x="1588416" y="2359980"/>
            <a:ext cx="5967167" cy="1815882"/>
          </a:xfrm>
          <a:prstGeom prst="rect">
            <a:avLst/>
          </a:prstGeom>
          <a:noFill/>
        </p:spPr>
        <p:txBody>
          <a:bodyPr wrap="square">
            <a:spAutoFit/>
          </a:bodyPr>
          <a:lstStyle/>
          <a:p>
            <a:r>
              <a:rPr lang="fr-FR" sz="1600" u="sng" dirty="0"/>
              <a:t>Pour sensibiliser d’autres publics : l’appel à projet </a:t>
            </a:r>
            <a:r>
              <a:rPr lang="fr-FR" sz="1600" u="sng" dirty="0" err="1"/>
              <a:t>Adaptoneau</a:t>
            </a:r>
            <a:endParaRPr lang="fr-FR" sz="1600" u="sng" dirty="0"/>
          </a:p>
          <a:p>
            <a:endParaRPr lang="fr-FR" sz="1600" u="sng" dirty="0"/>
          </a:p>
          <a:p>
            <a:pPr marL="285750" indent="-285750">
              <a:buFont typeface="Arial" panose="020B0604020202020204" pitchFamily="34" charset="0"/>
              <a:buChar char="•"/>
            </a:pPr>
            <a:r>
              <a:rPr lang="fr-FR" sz="1600" dirty="0"/>
              <a:t>Ateliers économies d’eau pour les particuliers </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Diagnostic dans un EPHAD</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Diagnostic dans un lycée</a:t>
            </a:r>
          </a:p>
        </p:txBody>
      </p:sp>
      <p:sp>
        <p:nvSpPr>
          <p:cNvPr id="7" name="Titre 1">
            <a:extLst>
              <a:ext uri="{FF2B5EF4-FFF2-40B4-BE49-F238E27FC236}">
                <a16:creationId xmlns:a16="http://schemas.microsoft.com/office/drawing/2014/main" id="{12AF79CA-6B8D-1CAD-D044-940896A48986}"/>
              </a:ext>
            </a:extLst>
          </p:cNvPr>
          <p:cNvSpPr>
            <a:spLocks noGrp="1"/>
          </p:cNvSpPr>
          <p:nvPr>
            <p:ph type="title"/>
          </p:nvPr>
        </p:nvSpPr>
        <p:spPr>
          <a:xfrm>
            <a:off x="-685800" y="967638"/>
            <a:ext cx="10515600" cy="888872"/>
          </a:xfrm>
          <a:solidFill>
            <a:srgbClr val="00AFEC"/>
          </a:solidFill>
          <a:ln>
            <a:solidFill>
              <a:srgbClr val="00AFEC"/>
            </a:solidFill>
          </a:ln>
        </p:spPr>
        <p:txBody>
          <a:bodyPr>
            <a:normAutofit/>
          </a:bodyPr>
          <a:lstStyle/>
          <a:p>
            <a:pPr algn="ctr"/>
            <a:r>
              <a:rPr lang="fr-FR" sz="2800" b="1" dirty="0" err="1">
                <a:solidFill>
                  <a:schemeClr val="bg1"/>
                </a:solidFill>
                <a:latin typeface="Lato" panose="020F0502020204030203" pitchFamily="34" charset="0"/>
                <a:ea typeface="Lato" panose="020F0502020204030203" pitchFamily="34" charset="0"/>
                <a:cs typeface="Lato" panose="020F0502020204030203" pitchFamily="34" charset="0"/>
              </a:rPr>
              <a:t>AdaptonEau</a:t>
            </a:r>
            <a:endParaRPr lang="fr-FR" sz="28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3" name="Image 2">
            <a:extLst>
              <a:ext uri="{FF2B5EF4-FFF2-40B4-BE49-F238E27FC236}">
                <a16:creationId xmlns:a16="http://schemas.microsoft.com/office/drawing/2014/main" id="{F489F4DE-12AA-466E-7F57-ED4CB9A9AC15}"/>
              </a:ext>
            </a:extLst>
          </p:cNvPr>
          <p:cNvPicPr>
            <a:picLocks noChangeAspect="1"/>
          </p:cNvPicPr>
          <p:nvPr/>
        </p:nvPicPr>
        <p:blipFill>
          <a:blip r:embed="rId3"/>
          <a:stretch>
            <a:fillRect/>
          </a:stretch>
        </p:blipFill>
        <p:spPr>
          <a:xfrm>
            <a:off x="5701626" y="2735440"/>
            <a:ext cx="3394865" cy="2257585"/>
          </a:xfrm>
          <a:prstGeom prst="rect">
            <a:avLst/>
          </a:prstGeom>
        </p:spPr>
      </p:pic>
      <p:pic>
        <p:nvPicPr>
          <p:cNvPr id="5" name="Image 4">
            <a:extLst>
              <a:ext uri="{FF2B5EF4-FFF2-40B4-BE49-F238E27FC236}">
                <a16:creationId xmlns:a16="http://schemas.microsoft.com/office/drawing/2014/main" id="{99BF3B03-1AEB-1ED7-C1E3-277E656196E7}"/>
              </a:ext>
            </a:extLst>
          </p:cNvPr>
          <p:cNvPicPr>
            <a:picLocks noChangeAspect="1"/>
          </p:cNvPicPr>
          <p:nvPr/>
        </p:nvPicPr>
        <p:blipFill>
          <a:blip r:embed="rId4"/>
          <a:stretch>
            <a:fillRect/>
          </a:stretch>
        </p:blipFill>
        <p:spPr>
          <a:xfrm>
            <a:off x="365201" y="2158198"/>
            <a:ext cx="1019682" cy="2257585"/>
          </a:xfrm>
          <a:prstGeom prst="rect">
            <a:avLst/>
          </a:prstGeom>
        </p:spPr>
      </p:pic>
    </p:spTree>
    <p:extLst>
      <p:ext uri="{BB962C8B-B14F-4D97-AF65-F5344CB8AC3E}">
        <p14:creationId xmlns:p14="http://schemas.microsoft.com/office/powerpoint/2010/main" val="257003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A0C7F-6D23-9A1D-05CC-E59FCA8FCFC4}"/>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CFDF7DB3-097A-A891-57F6-5995838B0D1C}"/>
              </a:ext>
            </a:extLst>
          </p:cNvPr>
          <p:cNvSpPr>
            <a:spLocks noGrp="1"/>
          </p:cNvSpPr>
          <p:nvPr>
            <p:ph type="title"/>
          </p:nvPr>
        </p:nvSpPr>
        <p:spPr>
          <a:xfrm>
            <a:off x="-685800" y="967638"/>
            <a:ext cx="10515600" cy="888872"/>
          </a:xfrm>
          <a:solidFill>
            <a:srgbClr val="00AFEC"/>
          </a:solidFill>
          <a:ln>
            <a:solidFill>
              <a:srgbClr val="00AFEC"/>
            </a:solidFill>
          </a:ln>
        </p:spPr>
        <p:txBody>
          <a:bodyPr>
            <a:normAutofit/>
          </a:bodyPr>
          <a:lstStyle/>
          <a:p>
            <a:pPr algn="ctr"/>
            <a:r>
              <a:rPr lang="fr-FR" sz="2800" b="1" dirty="0">
                <a:solidFill>
                  <a:schemeClr val="bg1"/>
                </a:solidFill>
                <a:latin typeface="Lato" panose="020F0502020204030203" pitchFamily="34" charset="0"/>
                <a:ea typeface="Lato" panose="020F0502020204030203" pitchFamily="34" charset="0"/>
                <a:cs typeface="Lato" panose="020F0502020204030203" pitchFamily="34" charset="0"/>
              </a:rPr>
              <a:t>Questions</a:t>
            </a:r>
          </a:p>
        </p:txBody>
      </p:sp>
      <p:pic>
        <p:nvPicPr>
          <p:cNvPr id="3" name="Image 2" descr="Une image contenant habits, personne, sourire, plein air&#10;&#10;Le contenu généré par l’IA peut être incorrect.">
            <a:extLst>
              <a:ext uri="{FF2B5EF4-FFF2-40B4-BE49-F238E27FC236}">
                <a16:creationId xmlns:a16="http://schemas.microsoft.com/office/drawing/2014/main" id="{2E6DECFD-7EF9-01C0-F2B7-C3651249EC12}"/>
              </a:ext>
            </a:extLst>
          </p:cNvPr>
          <p:cNvPicPr>
            <a:picLocks noChangeAspect="1"/>
          </p:cNvPicPr>
          <p:nvPr/>
        </p:nvPicPr>
        <p:blipFill>
          <a:blip r:embed="rId3"/>
          <a:stretch>
            <a:fillRect/>
          </a:stretch>
        </p:blipFill>
        <p:spPr>
          <a:xfrm>
            <a:off x="5389685" y="2322635"/>
            <a:ext cx="3138854" cy="2092569"/>
          </a:xfrm>
          <a:prstGeom prst="rect">
            <a:avLst/>
          </a:prstGeom>
        </p:spPr>
      </p:pic>
      <p:pic>
        <p:nvPicPr>
          <p:cNvPr id="5" name="Image 4">
            <a:extLst>
              <a:ext uri="{FF2B5EF4-FFF2-40B4-BE49-F238E27FC236}">
                <a16:creationId xmlns:a16="http://schemas.microsoft.com/office/drawing/2014/main" id="{CD3DA14D-E167-A82F-2C0B-8470FA7F0E26}"/>
              </a:ext>
            </a:extLst>
          </p:cNvPr>
          <p:cNvPicPr>
            <a:picLocks noChangeAspect="1"/>
          </p:cNvPicPr>
          <p:nvPr/>
        </p:nvPicPr>
        <p:blipFill>
          <a:blip r:embed="rId4"/>
          <a:stretch>
            <a:fillRect/>
          </a:stretch>
        </p:blipFill>
        <p:spPr>
          <a:xfrm>
            <a:off x="681404" y="2859013"/>
            <a:ext cx="964356" cy="964356"/>
          </a:xfrm>
          <a:prstGeom prst="rect">
            <a:avLst/>
          </a:prstGeom>
        </p:spPr>
      </p:pic>
      <p:sp>
        <p:nvSpPr>
          <p:cNvPr id="9" name="ZoneTexte 8">
            <a:extLst>
              <a:ext uri="{FF2B5EF4-FFF2-40B4-BE49-F238E27FC236}">
                <a16:creationId xmlns:a16="http://schemas.microsoft.com/office/drawing/2014/main" id="{5F8A6FB2-C255-35AF-0FD4-8347BB774086}"/>
              </a:ext>
            </a:extLst>
          </p:cNvPr>
          <p:cNvSpPr txBox="1"/>
          <p:nvPr/>
        </p:nvSpPr>
        <p:spPr>
          <a:xfrm>
            <a:off x="1645760" y="3117953"/>
            <a:ext cx="5262196" cy="900246"/>
          </a:xfrm>
          <a:prstGeom prst="rect">
            <a:avLst/>
          </a:prstGeom>
          <a:noFill/>
        </p:spPr>
        <p:txBody>
          <a:bodyPr wrap="square">
            <a:spAutoFit/>
          </a:bodyPr>
          <a:lstStyle/>
          <a:p>
            <a:r>
              <a:rPr lang="fr-FR" sz="1050" b="0" i="0" dirty="0">
                <a:solidFill>
                  <a:srgbClr val="000000"/>
                </a:solidFill>
                <a:effectLst/>
                <a:latin typeface="Open Sans" panose="020B0606030504020204" pitchFamily="34" charset="0"/>
              </a:rPr>
              <a:t>Anaëlle Quillet, Chargée de projets Collectivités Eau</a:t>
            </a:r>
          </a:p>
          <a:p>
            <a:endParaRPr lang="fr-FR" sz="1050" b="0" i="0" dirty="0">
              <a:solidFill>
                <a:srgbClr val="000000"/>
              </a:solidFill>
              <a:effectLst/>
              <a:latin typeface="Open Sans" panose="020B0606030504020204" pitchFamily="34" charset="0"/>
            </a:endParaRPr>
          </a:p>
          <a:p>
            <a:r>
              <a:rPr lang="fr-FR" sz="1050" dirty="0">
                <a:latin typeface="Open Sans" panose="020B0606030504020204" pitchFamily="34" charset="0"/>
              </a:rPr>
              <a:t>07 50 74 73 02</a:t>
            </a:r>
            <a:endParaRPr lang="fr-FR" sz="1050" b="0" i="0" dirty="0">
              <a:solidFill>
                <a:srgbClr val="000000"/>
              </a:solidFill>
              <a:effectLst/>
              <a:latin typeface="Open Sans" panose="020B0606030504020204" pitchFamily="34" charset="0"/>
            </a:endParaRPr>
          </a:p>
          <a:p>
            <a:r>
              <a:rPr lang="fr-FR" sz="1050" b="0" i="0" dirty="0">
                <a:solidFill>
                  <a:srgbClr val="000000"/>
                </a:solidFill>
                <a:effectLst/>
                <a:latin typeface="Open Sans" panose="020B0606030504020204" pitchFamily="34" charset="0"/>
                <a:hlinkClick r:id="rId5"/>
              </a:rPr>
              <a:t>anaelle.quillet@alec-montpellier.org</a:t>
            </a:r>
            <a:endParaRPr lang="fr-FR" sz="1050" dirty="0">
              <a:latin typeface="Open Sans" panose="020B0606030504020204" pitchFamily="34" charset="0"/>
            </a:endParaRPr>
          </a:p>
          <a:p>
            <a:endParaRPr lang="fr-FR" sz="105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95598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4176F87-1F86-9229-4A61-D1EA69FCDD56}"/>
              </a:ext>
            </a:extLst>
          </p:cNvPr>
          <p:cNvSpPr>
            <a:spLocks noGrp="1"/>
          </p:cNvSpPr>
          <p:nvPr>
            <p:ph type="title"/>
          </p:nvPr>
        </p:nvSpPr>
        <p:spPr>
          <a:xfrm>
            <a:off x="628650" y="1516882"/>
            <a:ext cx="7886700" cy="553200"/>
          </a:xfrm>
        </p:spPr>
        <p:txBody>
          <a:bodyPr>
            <a:normAutofit fontScale="90000"/>
          </a:bodyPr>
          <a:lstStyle/>
          <a:p>
            <a:pPr algn="ctr"/>
            <a:r>
              <a:rPr lang="fr-FR" b="1" dirty="0"/>
              <a:t>L’ALEC Montpellier, un acteur fort dans la sobriété hydrique de la métropole</a:t>
            </a:r>
          </a:p>
        </p:txBody>
      </p:sp>
      <p:sp>
        <p:nvSpPr>
          <p:cNvPr id="4" name="Sous-titre 2">
            <a:extLst>
              <a:ext uri="{FF2B5EF4-FFF2-40B4-BE49-F238E27FC236}">
                <a16:creationId xmlns:a16="http://schemas.microsoft.com/office/drawing/2014/main" id="{902C15DE-6D55-86E0-07EF-45881D09EEBB}"/>
              </a:ext>
            </a:extLst>
          </p:cNvPr>
          <p:cNvSpPr>
            <a:spLocks noGrp="1"/>
          </p:cNvSpPr>
          <p:nvPr/>
        </p:nvSpPr>
        <p:spPr>
          <a:xfrm>
            <a:off x="1143000" y="2571750"/>
            <a:ext cx="6858000" cy="12417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r>
              <a:rPr lang="fr-FR" sz="1800" b="1" dirty="0">
                <a:effectLst/>
                <a:latin typeface="Calibri" panose="020F0502020204030204" pitchFamily="34" charset="0"/>
                <a:ea typeface="Calibri" panose="020F0502020204030204" pitchFamily="34" charset="0"/>
              </a:rPr>
              <a:t>Mercredi 2 juillet - de 16h30 à 17h30</a:t>
            </a:r>
          </a:p>
          <a:p>
            <a:r>
              <a:rPr lang="fr-FR" dirty="0"/>
              <a:t>Animation Adrien COSSUTTA - FNCCR</a:t>
            </a:r>
          </a:p>
        </p:txBody>
      </p:sp>
      <p:pic>
        <p:nvPicPr>
          <p:cNvPr id="5" name="Image 4" descr="Une image contenant texte, Police, conception, Graphique&#10;&#10;Le contenu généré par l’IA peut être incorrect.">
            <a:extLst>
              <a:ext uri="{FF2B5EF4-FFF2-40B4-BE49-F238E27FC236}">
                <a16:creationId xmlns:a16="http://schemas.microsoft.com/office/drawing/2014/main" id="{A6F7578B-8D84-90E0-5732-6F11FEE3D334}"/>
              </a:ext>
            </a:extLst>
          </p:cNvPr>
          <p:cNvPicPr>
            <a:picLocks noChangeAspect="1"/>
          </p:cNvPicPr>
          <p:nvPr/>
        </p:nvPicPr>
        <p:blipFill>
          <a:blip r:embed="rId2"/>
          <a:stretch>
            <a:fillRect/>
          </a:stretch>
        </p:blipFill>
        <p:spPr>
          <a:xfrm>
            <a:off x="8446168" y="4492190"/>
            <a:ext cx="697832" cy="651310"/>
          </a:xfrm>
          <a:prstGeom prst="rect">
            <a:avLst/>
          </a:prstGeom>
        </p:spPr>
      </p:pic>
      <p:pic>
        <p:nvPicPr>
          <p:cNvPr id="7" name="Image 6" descr="Une image contenant texte, Police, Graphique, logo&#10;&#10;Le contenu généré par l’IA peut être incorrect.">
            <a:extLst>
              <a:ext uri="{FF2B5EF4-FFF2-40B4-BE49-F238E27FC236}">
                <a16:creationId xmlns:a16="http://schemas.microsoft.com/office/drawing/2014/main" id="{AED0DE0B-3437-68CC-390E-2C81F0AA1737}"/>
              </a:ext>
            </a:extLst>
          </p:cNvPr>
          <p:cNvPicPr>
            <a:picLocks noChangeAspect="1"/>
          </p:cNvPicPr>
          <p:nvPr/>
        </p:nvPicPr>
        <p:blipFill>
          <a:blip r:embed="rId3"/>
          <a:stretch>
            <a:fillRect/>
          </a:stretch>
        </p:blipFill>
        <p:spPr>
          <a:xfrm>
            <a:off x="4876799" y="3635358"/>
            <a:ext cx="2021305" cy="946645"/>
          </a:xfrm>
          <a:prstGeom prst="rect">
            <a:avLst/>
          </a:prstGeom>
        </p:spPr>
      </p:pic>
      <p:pic>
        <p:nvPicPr>
          <p:cNvPr id="9" name="Image 8" descr="Une image contenant texte, Police, Graphique, capture d’écran&#10;&#10;Le contenu généré par l’IA peut être incorrect.">
            <a:extLst>
              <a:ext uri="{FF2B5EF4-FFF2-40B4-BE49-F238E27FC236}">
                <a16:creationId xmlns:a16="http://schemas.microsoft.com/office/drawing/2014/main" id="{7D0D1B0B-D360-63ED-55C4-069359E5070D}"/>
              </a:ext>
            </a:extLst>
          </p:cNvPr>
          <p:cNvPicPr>
            <a:picLocks noChangeAspect="1"/>
          </p:cNvPicPr>
          <p:nvPr/>
        </p:nvPicPr>
        <p:blipFill>
          <a:blip r:embed="rId4"/>
          <a:stretch>
            <a:fillRect/>
          </a:stretch>
        </p:blipFill>
        <p:spPr>
          <a:xfrm>
            <a:off x="2318082" y="3635358"/>
            <a:ext cx="2021306" cy="979266"/>
          </a:xfrm>
          <a:prstGeom prst="rect">
            <a:avLst/>
          </a:prstGeom>
        </p:spPr>
      </p:pic>
    </p:spTree>
    <p:extLst>
      <p:ext uri="{BB962C8B-B14F-4D97-AF65-F5344CB8AC3E}">
        <p14:creationId xmlns:p14="http://schemas.microsoft.com/office/powerpoint/2010/main" val="78564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5E91CA6C-9B22-AFDF-FDC0-8B68A4C9CE9F}"/>
              </a:ext>
            </a:extLst>
          </p:cNvPr>
          <p:cNvSpPr>
            <a:spLocks noGrp="1"/>
          </p:cNvSpPr>
          <p:nvPr>
            <p:ph type="title"/>
          </p:nvPr>
        </p:nvSpPr>
        <p:spPr>
          <a:xfrm>
            <a:off x="331937" y="921332"/>
            <a:ext cx="8552519" cy="737652"/>
          </a:xfrm>
        </p:spPr>
        <p:txBody>
          <a:bodyPr>
            <a:normAutofit/>
          </a:bodyPr>
          <a:lstStyle/>
          <a:p>
            <a:pPr algn="ctr"/>
            <a:r>
              <a:rPr lang="fr-FR" sz="2800" dirty="0">
                <a:solidFill>
                  <a:srgbClr val="92D050"/>
                </a:solidFill>
                <a:latin typeface="Aptos" panose="020B0004020202020204" pitchFamily="34" charset="0"/>
              </a:rPr>
              <a:t>Le club des économies d’eau et de tarification</a:t>
            </a:r>
          </a:p>
        </p:txBody>
      </p:sp>
      <p:sp>
        <p:nvSpPr>
          <p:cNvPr id="5" name="Espace réservé du contenu 2">
            <a:extLst>
              <a:ext uri="{FF2B5EF4-FFF2-40B4-BE49-F238E27FC236}">
                <a16:creationId xmlns:a16="http://schemas.microsoft.com/office/drawing/2014/main" id="{840BA61A-547A-395B-9B21-524D7E147F97}"/>
              </a:ext>
            </a:extLst>
          </p:cNvPr>
          <p:cNvSpPr txBox="1">
            <a:spLocks/>
          </p:cNvSpPr>
          <p:nvPr/>
        </p:nvSpPr>
        <p:spPr>
          <a:xfrm>
            <a:off x="-871222" y="1551349"/>
            <a:ext cx="11192526" cy="3516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sz="1400" dirty="0">
                <a:solidFill>
                  <a:srgbClr val="46505A"/>
                </a:solidFill>
                <a:latin typeface="Aptos" panose="020B0004020202020204" pitchFamily="34" charset="0"/>
              </a:rPr>
              <a:t>Assises de l’eau 2019</a:t>
            </a:r>
          </a:p>
          <a:p>
            <a:pPr marL="0" indent="0" algn="ctr">
              <a:lnSpc>
                <a:spcPct val="100000"/>
              </a:lnSpc>
              <a:spcBef>
                <a:spcPts val="0"/>
              </a:spcBef>
              <a:buNone/>
            </a:pPr>
            <a:r>
              <a:rPr lang="fr-FR" sz="1400" dirty="0">
                <a:solidFill>
                  <a:srgbClr val="46505A"/>
                </a:solidFill>
                <a:latin typeface="Aptos" panose="020B0004020202020204" pitchFamily="34" charset="0"/>
              </a:rPr>
              <a:t>3 axes d’actions : </a:t>
            </a:r>
            <a:r>
              <a:rPr lang="fr-FR" sz="1400" b="1" dirty="0">
                <a:solidFill>
                  <a:srgbClr val="46505A"/>
                </a:solidFill>
                <a:latin typeface="Aptos" panose="020B0004020202020204" pitchFamily="34" charset="0"/>
              </a:rPr>
              <a:t>économiser</a:t>
            </a:r>
            <a:r>
              <a:rPr lang="fr-FR" sz="1400" dirty="0">
                <a:solidFill>
                  <a:srgbClr val="46505A"/>
                </a:solidFill>
                <a:latin typeface="Aptos" panose="020B0004020202020204" pitchFamily="34" charset="0"/>
              </a:rPr>
              <a:t>, </a:t>
            </a:r>
            <a:r>
              <a:rPr lang="fr-FR" sz="1400" b="1" dirty="0">
                <a:solidFill>
                  <a:srgbClr val="46505A"/>
                </a:solidFill>
                <a:latin typeface="Aptos" panose="020B0004020202020204" pitchFamily="34" charset="0"/>
              </a:rPr>
              <a:t>protéger</a:t>
            </a:r>
            <a:r>
              <a:rPr lang="fr-FR" sz="1400" dirty="0">
                <a:solidFill>
                  <a:srgbClr val="46505A"/>
                </a:solidFill>
                <a:latin typeface="Aptos" panose="020B0004020202020204" pitchFamily="34" charset="0"/>
              </a:rPr>
              <a:t>, </a:t>
            </a:r>
            <a:r>
              <a:rPr lang="fr-FR" sz="1400" b="1" dirty="0">
                <a:solidFill>
                  <a:srgbClr val="46505A"/>
                </a:solidFill>
                <a:latin typeface="Aptos" panose="020B0004020202020204" pitchFamily="34" charset="0"/>
              </a:rPr>
              <a:t>partager</a:t>
            </a:r>
          </a:p>
        </p:txBody>
      </p:sp>
      <p:grpSp>
        <p:nvGrpSpPr>
          <p:cNvPr id="6" name="Groupe 5">
            <a:extLst>
              <a:ext uri="{FF2B5EF4-FFF2-40B4-BE49-F238E27FC236}">
                <a16:creationId xmlns:a16="http://schemas.microsoft.com/office/drawing/2014/main" id="{9B155278-DE7E-82E2-E3FC-911E2C0FD6FC}"/>
              </a:ext>
            </a:extLst>
          </p:cNvPr>
          <p:cNvGrpSpPr/>
          <p:nvPr/>
        </p:nvGrpSpPr>
        <p:grpSpPr>
          <a:xfrm>
            <a:off x="1452787" y="2446372"/>
            <a:ext cx="6544507" cy="669819"/>
            <a:chOff x="7114540" y="352423"/>
            <a:chExt cx="4713605" cy="1270001"/>
          </a:xfrm>
          <a:effectLst/>
        </p:grpSpPr>
        <p:sp>
          <p:nvSpPr>
            <p:cNvPr id="7" name="Rectangle 6">
              <a:extLst>
                <a:ext uri="{FF2B5EF4-FFF2-40B4-BE49-F238E27FC236}">
                  <a16:creationId xmlns:a16="http://schemas.microsoft.com/office/drawing/2014/main" id="{952A3E2B-501D-243F-4425-1CBC535D64DA}"/>
                </a:ext>
              </a:extLst>
            </p:cNvPr>
            <p:cNvSpPr/>
            <p:nvPr/>
          </p:nvSpPr>
          <p:spPr>
            <a:xfrm>
              <a:off x="7114540" y="352423"/>
              <a:ext cx="4713605" cy="1270001"/>
            </a:xfrm>
            <a:prstGeom prst="rect">
              <a:avLst/>
            </a:prstGeom>
            <a:noFill/>
            <a:ln w="28575">
              <a:solidFill>
                <a:srgbClr val="82C29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8" name="ZoneTexte 7">
              <a:extLst>
                <a:ext uri="{FF2B5EF4-FFF2-40B4-BE49-F238E27FC236}">
                  <a16:creationId xmlns:a16="http://schemas.microsoft.com/office/drawing/2014/main" id="{6C6F449D-8B08-E8C2-37A9-7A9605250889}"/>
                </a:ext>
              </a:extLst>
            </p:cNvPr>
            <p:cNvSpPr txBox="1"/>
            <p:nvPr/>
          </p:nvSpPr>
          <p:spPr>
            <a:xfrm>
              <a:off x="7171509" y="388214"/>
              <a:ext cx="4656636" cy="1073574"/>
            </a:xfrm>
            <a:prstGeom prst="rect">
              <a:avLst/>
            </a:prstGeom>
            <a:noFill/>
            <a:ln w="12700">
              <a:noFill/>
            </a:ln>
            <a:effectLst/>
            <a:scene3d>
              <a:camera prst="orthographicFront"/>
              <a:lightRig rig="threePt" dir="t"/>
            </a:scene3d>
            <a:sp3d>
              <a:bevelT/>
            </a:sp3d>
          </p:spPr>
          <p:txBody>
            <a:bodyPr wrap="square" rtlCol="0">
              <a:noAutofit/>
            </a:bodyPr>
            <a:lstStyle/>
            <a:p>
              <a:r>
                <a:rPr lang="fr-FR" b="1" dirty="0">
                  <a:solidFill>
                    <a:srgbClr val="0070C0"/>
                  </a:solidFill>
                  <a:latin typeface="Aptos" panose="020B0004020202020204" pitchFamily="34" charset="0"/>
                </a:rPr>
                <a:t>Baisse des prélèvements d’eau pour AEP, de 10% en 5 ans et de 25% en 15 ans</a:t>
              </a:r>
              <a:endParaRPr lang="fr-FR" dirty="0">
                <a:solidFill>
                  <a:srgbClr val="0070C0"/>
                </a:solidFill>
                <a:latin typeface="Aptos" panose="020B0004020202020204" pitchFamily="34" charset="0"/>
              </a:endParaRPr>
            </a:p>
            <a:p>
              <a:pPr algn="ctr">
                <a:spcBef>
                  <a:spcPts val="600"/>
                </a:spcBef>
              </a:pPr>
              <a:r>
                <a:rPr lang="fr-FR" i="1" dirty="0">
                  <a:solidFill>
                    <a:srgbClr val="0070C0"/>
                  </a:solidFill>
                  <a:latin typeface="Aptos" panose="020B0004020202020204" pitchFamily="34" charset="0"/>
                </a:rPr>
                <a:t>(+PTGE, REUSE, recharge nappe &amp; infiltration…)</a:t>
              </a:r>
            </a:p>
          </p:txBody>
        </p:sp>
      </p:grpSp>
      <p:sp>
        <p:nvSpPr>
          <p:cNvPr id="9" name="Forme libre : forme 8">
            <a:extLst>
              <a:ext uri="{FF2B5EF4-FFF2-40B4-BE49-F238E27FC236}">
                <a16:creationId xmlns:a16="http://schemas.microsoft.com/office/drawing/2014/main" id="{33730A7C-8E07-245C-6FF5-528C1EA46300}"/>
              </a:ext>
            </a:extLst>
          </p:cNvPr>
          <p:cNvSpPr/>
          <p:nvPr/>
        </p:nvSpPr>
        <p:spPr>
          <a:xfrm>
            <a:off x="717896" y="2047444"/>
            <a:ext cx="4007144" cy="737652"/>
          </a:xfrm>
          <a:custGeom>
            <a:avLst/>
            <a:gdLst>
              <a:gd name="connsiteX0" fmla="*/ 2794000 w 2794000"/>
              <a:gd name="connsiteY0" fmla="*/ 0 h 1333500"/>
              <a:gd name="connsiteX1" fmla="*/ 2794000 w 2794000"/>
              <a:gd name="connsiteY1" fmla="*/ 266700 h 1333500"/>
              <a:gd name="connsiteX2" fmla="*/ 12700 w 2794000"/>
              <a:gd name="connsiteY2" fmla="*/ 254000 h 1333500"/>
              <a:gd name="connsiteX3" fmla="*/ 0 w 2794000"/>
              <a:gd name="connsiteY3" fmla="*/ 1333500 h 1333500"/>
              <a:gd name="connsiteX0" fmla="*/ 2832100 w 2832100"/>
              <a:gd name="connsiteY0" fmla="*/ 0 h 1409909"/>
              <a:gd name="connsiteX1" fmla="*/ 2832100 w 2832100"/>
              <a:gd name="connsiteY1" fmla="*/ 266700 h 1409909"/>
              <a:gd name="connsiteX2" fmla="*/ 50800 w 2832100"/>
              <a:gd name="connsiteY2" fmla="*/ 254000 h 1409909"/>
              <a:gd name="connsiteX3" fmla="*/ 38100 w 2832100"/>
              <a:gd name="connsiteY3" fmla="*/ 1333500 h 1409909"/>
              <a:gd name="connsiteX4" fmla="*/ 0 w 2832100"/>
              <a:gd name="connsiteY4" fmla="*/ 1320800 h 1409909"/>
              <a:gd name="connsiteX0" fmla="*/ 2794110 w 2794110"/>
              <a:gd name="connsiteY0" fmla="*/ 0 h 1413113"/>
              <a:gd name="connsiteX1" fmla="*/ 2794110 w 2794110"/>
              <a:gd name="connsiteY1" fmla="*/ 266700 h 1413113"/>
              <a:gd name="connsiteX2" fmla="*/ 12810 w 2794110"/>
              <a:gd name="connsiteY2" fmla="*/ 254000 h 1413113"/>
              <a:gd name="connsiteX3" fmla="*/ 110 w 2794110"/>
              <a:gd name="connsiteY3" fmla="*/ 1333500 h 1413113"/>
              <a:gd name="connsiteX4" fmla="*/ 470010 w 2794110"/>
              <a:gd name="connsiteY4" fmla="*/ 1333500 h 1413113"/>
              <a:gd name="connsiteX0" fmla="*/ 2794000 w 2794000"/>
              <a:gd name="connsiteY0" fmla="*/ 0 h 1333500"/>
              <a:gd name="connsiteX1" fmla="*/ 2794000 w 2794000"/>
              <a:gd name="connsiteY1" fmla="*/ 266700 h 1333500"/>
              <a:gd name="connsiteX2" fmla="*/ 12700 w 2794000"/>
              <a:gd name="connsiteY2" fmla="*/ 254000 h 1333500"/>
              <a:gd name="connsiteX3" fmla="*/ 0 w 2794000"/>
              <a:gd name="connsiteY3" fmla="*/ 1333500 h 1333500"/>
              <a:gd name="connsiteX4" fmla="*/ 469900 w 2794000"/>
              <a:gd name="connsiteY4" fmla="*/ 1333500 h 1333500"/>
              <a:gd name="connsiteX0" fmla="*/ 2794000 w 2794000"/>
              <a:gd name="connsiteY0" fmla="*/ 0 h 1333500"/>
              <a:gd name="connsiteX1" fmla="*/ 2794000 w 2794000"/>
              <a:gd name="connsiteY1" fmla="*/ 266700 h 1333500"/>
              <a:gd name="connsiteX2" fmla="*/ 0 w 2794000"/>
              <a:gd name="connsiteY2" fmla="*/ 279400 h 1333500"/>
              <a:gd name="connsiteX3" fmla="*/ 0 w 2794000"/>
              <a:gd name="connsiteY3" fmla="*/ 1333500 h 1333500"/>
              <a:gd name="connsiteX4" fmla="*/ 469900 w 2794000"/>
              <a:gd name="connsiteY4" fmla="*/ 1333500 h 133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00" h="1333500">
                <a:moveTo>
                  <a:pt x="2794000" y="0"/>
                </a:moveTo>
                <a:lnTo>
                  <a:pt x="2794000" y="266700"/>
                </a:lnTo>
                <a:lnTo>
                  <a:pt x="0" y="279400"/>
                </a:lnTo>
                <a:lnTo>
                  <a:pt x="0" y="1333500"/>
                </a:lnTo>
                <a:lnTo>
                  <a:pt x="469900" y="1333500"/>
                </a:lnTo>
              </a:path>
            </a:pathLst>
          </a:custGeom>
          <a:noFill/>
          <a:ln w="57150">
            <a:solidFill>
              <a:srgbClr val="23BAC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C36C3B31-72DE-8DD4-5124-9050484278EA}"/>
              </a:ext>
            </a:extLst>
          </p:cNvPr>
          <p:cNvGrpSpPr/>
          <p:nvPr/>
        </p:nvGrpSpPr>
        <p:grpSpPr>
          <a:xfrm>
            <a:off x="1453124" y="3365032"/>
            <a:ext cx="6658356" cy="859795"/>
            <a:chOff x="7114540" y="352423"/>
            <a:chExt cx="4816476" cy="1270001"/>
          </a:xfrm>
          <a:effectLst/>
        </p:grpSpPr>
        <p:sp>
          <p:nvSpPr>
            <p:cNvPr id="11" name="Rectangle 10">
              <a:extLst>
                <a:ext uri="{FF2B5EF4-FFF2-40B4-BE49-F238E27FC236}">
                  <a16:creationId xmlns:a16="http://schemas.microsoft.com/office/drawing/2014/main" id="{C8DDB9CC-DD76-89F3-BFD7-C4861C82BCD9}"/>
                </a:ext>
              </a:extLst>
            </p:cNvPr>
            <p:cNvSpPr/>
            <p:nvPr/>
          </p:nvSpPr>
          <p:spPr>
            <a:xfrm>
              <a:off x="7114540" y="352423"/>
              <a:ext cx="4713605" cy="1270001"/>
            </a:xfrm>
            <a:prstGeom prst="rect">
              <a:avLst/>
            </a:prstGeom>
            <a:noFill/>
            <a:ln w="28575">
              <a:solidFill>
                <a:srgbClr val="82C29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12" name="ZoneTexte 11">
              <a:extLst>
                <a:ext uri="{FF2B5EF4-FFF2-40B4-BE49-F238E27FC236}">
                  <a16:creationId xmlns:a16="http://schemas.microsoft.com/office/drawing/2014/main" id="{50B01814-AFD5-354D-7EF6-956D9287D670}"/>
                </a:ext>
              </a:extLst>
            </p:cNvPr>
            <p:cNvSpPr txBox="1"/>
            <p:nvPr/>
          </p:nvSpPr>
          <p:spPr>
            <a:xfrm>
              <a:off x="7114540" y="377100"/>
              <a:ext cx="4816476" cy="1198418"/>
            </a:xfrm>
            <a:prstGeom prst="rect">
              <a:avLst/>
            </a:prstGeom>
            <a:noFill/>
            <a:ln w="12700">
              <a:noFill/>
            </a:ln>
            <a:effectLst/>
            <a:scene3d>
              <a:camera prst="orthographicFront"/>
              <a:lightRig rig="threePt" dir="t"/>
            </a:scene3d>
            <a:sp3d>
              <a:bevelT/>
            </a:sp3d>
          </p:spPr>
          <p:txBody>
            <a:bodyPr wrap="square" rtlCol="0">
              <a:noAutofit/>
            </a:bodyPr>
            <a:lstStyle/>
            <a:p>
              <a:pPr algn="ctr"/>
              <a:r>
                <a:rPr lang="fr-FR" b="1" dirty="0">
                  <a:solidFill>
                    <a:srgbClr val="0070C0"/>
                  </a:solidFill>
                  <a:latin typeface="Aptos" panose="020B0004020202020204" pitchFamily="34" charset="0"/>
                </a:rPr>
                <a:t>Réduction des consommations des usagers des services publics d’eau et assainissement.</a:t>
              </a:r>
            </a:p>
            <a:p>
              <a:pPr algn="ctr">
                <a:spcBef>
                  <a:spcPts val="600"/>
                </a:spcBef>
              </a:pPr>
              <a:r>
                <a:rPr lang="fr-FR" i="1" dirty="0">
                  <a:solidFill>
                    <a:srgbClr val="0070C0"/>
                  </a:solidFill>
                  <a:latin typeface="Aptos" panose="020B0004020202020204" pitchFamily="34" charset="0"/>
                </a:rPr>
                <a:t>(+ </a:t>
              </a:r>
              <a:r>
                <a:rPr lang="fr-FR" i="1" dirty="0">
                  <a:solidFill>
                    <a:srgbClr val="0070C0"/>
                  </a:solidFill>
                  <a:latin typeface="Aptos" panose="020B0004020202020204" pitchFamily="34" charset="0"/>
                  <a:sym typeface="Wingdings" panose="05000000000000000000" pitchFamily="2" charset="2"/>
                </a:rPr>
                <a:t> </a:t>
              </a:r>
              <a:r>
                <a:rPr lang="fr-FR" i="1" dirty="0">
                  <a:solidFill>
                    <a:srgbClr val="0070C0"/>
                  </a:solidFill>
                  <a:latin typeface="Aptos" panose="020B0004020202020204" pitchFamily="34" charset="0"/>
                </a:rPr>
                <a:t>rendement, </a:t>
              </a:r>
              <a:r>
                <a:rPr lang="fr-FR" i="1" dirty="0">
                  <a:solidFill>
                    <a:srgbClr val="0070C0"/>
                  </a:solidFill>
                  <a:latin typeface="Aptos" panose="020B0004020202020204" pitchFamily="34" charset="0"/>
                  <a:sym typeface="Wingdings" panose="05000000000000000000" pitchFamily="2" charset="2"/>
                </a:rPr>
                <a:t> </a:t>
              </a:r>
              <a:r>
                <a:rPr lang="fr-FR" i="1" dirty="0">
                  <a:solidFill>
                    <a:srgbClr val="0070C0"/>
                  </a:solidFill>
                  <a:latin typeface="Aptos" panose="020B0004020202020204" pitchFamily="34" charset="0"/>
                </a:rPr>
                <a:t>eaux de services, ressources alternatives…)</a:t>
              </a:r>
            </a:p>
          </p:txBody>
        </p:sp>
      </p:grpSp>
      <p:grpSp>
        <p:nvGrpSpPr>
          <p:cNvPr id="13" name="Groupe 12">
            <a:extLst>
              <a:ext uri="{FF2B5EF4-FFF2-40B4-BE49-F238E27FC236}">
                <a16:creationId xmlns:a16="http://schemas.microsoft.com/office/drawing/2014/main" id="{606FA02D-F785-EF77-7DA2-5A56279F845F}"/>
              </a:ext>
            </a:extLst>
          </p:cNvPr>
          <p:cNvGrpSpPr/>
          <p:nvPr/>
        </p:nvGrpSpPr>
        <p:grpSpPr>
          <a:xfrm>
            <a:off x="1841601" y="4338241"/>
            <a:ext cx="5845975" cy="648087"/>
            <a:chOff x="7036166" y="655911"/>
            <a:chExt cx="4713605" cy="1270001"/>
          </a:xfrm>
          <a:solidFill>
            <a:srgbClr val="82C298">
              <a:alpha val="20000"/>
            </a:srgbClr>
          </a:solidFill>
          <a:effectLst/>
        </p:grpSpPr>
        <p:sp>
          <p:nvSpPr>
            <p:cNvPr id="14" name="Rectangle 13">
              <a:extLst>
                <a:ext uri="{FF2B5EF4-FFF2-40B4-BE49-F238E27FC236}">
                  <a16:creationId xmlns:a16="http://schemas.microsoft.com/office/drawing/2014/main" id="{B47E28D1-13C6-D304-EB4E-3D9FD5EA9653}"/>
                </a:ext>
              </a:extLst>
            </p:cNvPr>
            <p:cNvSpPr/>
            <p:nvPr/>
          </p:nvSpPr>
          <p:spPr>
            <a:xfrm>
              <a:off x="7036166" y="655911"/>
              <a:ext cx="4713605" cy="1270001"/>
            </a:xfrm>
            <a:prstGeom prst="rect">
              <a:avLst/>
            </a:prstGeom>
            <a:grpFill/>
            <a:ln w="28575">
              <a:solidFill>
                <a:srgbClr val="82C29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Aptos" panose="020B0004020202020204" pitchFamily="34" charset="0"/>
              </a:endParaRPr>
            </a:p>
          </p:txBody>
        </p:sp>
        <p:sp>
          <p:nvSpPr>
            <p:cNvPr id="15" name="ZoneTexte 14">
              <a:extLst>
                <a:ext uri="{FF2B5EF4-FFF2-40B4-BE49-F238E27FC236}">
                  <a16:creationId xmlns:a16="http://schemas.microsoft.com/office/drawing/2014/main" id="{94E2DCA0-3261-6BFE-F3CD-71521D22F665}"/>
                </a:ext>
              </a:extLst>
            </p:cNvPr>
            <p:cNvSpPr txBox="1"/>
            <p:nvPr/>
          </p:nvSpPr>
          <p:spPr>
            <a:xfrm>
              <a:off x="7063226" y="699150"/>
              <a:ext cx="4659483" cy="1198419"/>
            </a:xfrm>
            <a:prstGeom prst="rect">
              <a:avLst/>
            </a:prstGeom>
            <a:solidFill>
              <a:srgbClr val="FFFF99"/>
            </a:solidFill>
            <a:ln w="12700">
              <a:noFill/>
            </a:ln>
            <a:effectLst/>
          </p:spPr>
          <p:txBody>
            <a:bodyPr wrap="square" rtlCol="0">
              <a:noAutofit/>
            </a:bodyPr>
            <a:lstStyle/>
            <a:p>
              <a:pPr algn="ctr"/>
              <a:r>
                <a:rPr lang="fr-FR" sz="1600" b="1" dirty="0">
                  <a:solidFill>
                    <a:srgbClr val="0070C0"/>
                  </a:solidFill>
                  <a:latin typeface="Aptos" panose="020B0004020202020204" pitchFamily="34" charset="0"/>
                </a:rPr>
                <a:t>Club des bonnes pratiques d’économies d’eau et de tarification </a:t>
              </a:r>
              <a:endParaRPr lang="fr-FR" i="1" dirty="0">
                <a:solidFill>
                  <a:srgbClr val="0070C0"/>
                </a:solidFill>
                <a:latin typeface="Aptos" panose="020B0004020202020204" pitchFamily="34" charset="0"/>
              </a:endParaRPr>
            </a:p>
          </p:txBody>
        </p:sp>
      </p:grpSp>
      <p:cxnSp>
        <p:nvCxnSpPr>
          <p:cNvPr id="16" name="Connecteur : en angle 15">
            <a:extLst>
              <a:ext uri="{FF2B5EF4-FFF2-40B4-BE49-F238E27FC236}">
                <a16:creationId xmlns:a16="http://schemas.microsoft.com/office/drawing/2014/main" id="{4581D9E2-07F4-B651-3FC9-723C14B55A30}"/>
              </a:ext>
            </a:extLst>
          </p:cNvPr>
          <p:cNvCxnSpPr>
            <a:cxnSpLocks/>
          </p:cNvCxnSpPr>
          <p:nvPr/>
        </p:nvCxnSpPr>
        <p:spPr>
          <a:xfrm rot="10800000" flipH="1" flipV="1">
            <a:off x="1289475" y="3523103"/>
            <a:ext cx="12701" cy="1339936"/>
          </a:xfrm>
          <a:prstGeom prst="bentConnector3">
            <a:avLst>
              <a:gd name="adj1" fmla="val -4761932"/>
            </a:avLst>
          </a:prstGeom>
          <a:ln w="57150">
            <a:solidFill>
              <a:srgbClr val="23BAC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 en angle 16">
            <a:extLst>
              <a:ext uri="{FF2B5EF4-FFF2-40B4-BE49-F238E27FC236}">
                <a16:creationId xmlns:a16="http://schemas.microsoft.com/office/drawing/2014/main" id="{B05CE286-2824-6D3B-7668-B9CC68D26310}"/>
              </a:ext>
            </a:extLst>
          </p:cNvPr>
          <p:cNvCxnSpPr>
            <a:cxnSpLocks/>
          </p:cNvCxnSpPr>
          <p:nvPr/>
        </p:nvCxnSpPr>
        <p:spPr>
          <a:xfrm>
            <a:off x="8225665" y="2602238"/>
            <a:ext cx="12700" cy="1522494"/>
          </a:xfrm>
          <a:prstGeom prst="bentConnector3">
            <a:avLst>
              <a:gd name="adj1" fmla="val 4411614"/>
            </a:avLst>
          </a:prstGeom>
          <a:ln w="57150">
            <a:solidFill>
              <a:srgbClr val="23BACF"/>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5.jpeg">
            <a:extLst>
              <a:ext uri="{FF2B5EF4-FFF2-40B4-BE49-F238E27FC236}">
                <a16:creationId xmlns:a16="http://schemas.microsoft.com/office/drawing/2014/main" id="{6D890900-1C6D-EF36-AC56-780BA9C3F720}"/>
              </a:ext>
            </a:extLst>
          </p:cNvPr>
          <p:cNvPicPr>
            <a:picLocks noChangeAspect="1"/>
          </p:cNvPicPr>
          <p:nvPr/>
        </p:nvPicPr>
        <p:blipFill>
          <a:blip r:embed="rId2"/>
          <a:stretch>
            <a:fillRect/>
          </a:stretch>
        </p:blipFill>
        <p:spPr>
          <a:xfrm>
            <a:off x="8181893" y="4679728"/>
            <a:ext cx="894660" cy="419636"/>
          </a:xfrm>
          <a:prstGeom prst="rect">
            <a:avLst/>
          </a:prstGeom>
          <a:ln w="12700">
            <a:miter lim="400000"/>
          </a:ln>
        </p:spPr>
      </p:pic>
      <p:pic>
        <p:nvPicPr>
          <p:cNvPr id="19" name="Image 18">
            <a:extLst>
              <a:ext uri="{FF2B5EF4-FFF2-40B4-BE49-F238E27FC236}">
                <a16:creationId xmlns:a16="http://schemas.microsoft.com/office/drawing/2014/main" id="{FFB3B978-FEAB-F62F-A3F7-78A17F50E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 y="4621203"/>
            <a:ext cx="563968" cy="522297"/>
          </a:xfrm>
          <a:prstGeom prst="rect">
            <a:avLst/>
          </a:prstGeom>
        </p:spPr>
      </p:pic>
    </p:spTree>
    <p:extLst>
      <p:ext uri="{BB962C8B-B14F-4D97-AF65-F5344CB8AC3E}">
        <p14:creationId xmlns:p14="http://schemas.microsoft.com/office/powerpoint/2010/main" val="179682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BFF0BFC8-2544-A1B8-A866-43DC7B12CEAF}"/>
              </a:ext>
            </a:extLst>
          </p:cNvPr>
          <p:cNvGrpSpPr/>
          <p:nvPr/>
        </p:nvGrpSpPr>
        <p:grpSpPr>
          <a:xfrm>
            <a:off x="-9416" y="802504"/>
            <a:ext cx="2391669" cy="4804212"/>
            <a:chOff x="0" y="-2252"/>
            <a:chExt cx="3254766" cy="6210994"/>
          </a:xfrm>
        </p:grpSpPr>
        <p:pic>
          <p:nvPicPr>
            <p:cNvPr id="5" name="Image 4">
              <a:extLst>
                <a:ext uri="{FF2B5EF4-FFF2-40B4-BE49-F238E27FC236}">
                  <a16:creationId xmlns:a16="http://schemas.microsoft.com/office/drawing/2014/main" id="{6092D4B7-32F7-D918-7097-D93179499C89}"/>
                </a:ext>
              </a:extLst>
            </p:cNvPr>
            <p:cNvPicPr>
              <a:picLocks noChangeAspect="1"/>
            </p:cNvPicPr>
            <p:nvPr/>
          </p:nvPicPr>
          <p:blipFill rotWithShape="1">
            <a:blip r:embed="rId2"/>
            <a:srcRect l="31047"/>
            <a:stretch/>
          </p:blipFill>
          <p:spPr>
            <a:xfrm>
              <a:off x="0" y="251460"/>
              <a:ext cx="3254766" cy="5957282"/>
            </a:xfrm>
            <a:prstGeom prst="rect">
              <a:avLst/>
            </a:prstGeom>
          </p:spPr>
        </p:pic>
        <p:sp>
          <p:nvSpPr>
            <p:cNvPr id="6" name="Rectangle 5">
              <a:extLst>
                <a:ext uri="{FF2B5EF4-FFF2-40B4-BE49-F238E27FC236}">
                  <a16:creationId xmlns:a16="http://schemas.microsoft.com/office/drawing/2014/main" id="{FCB435B4-2CCE-B67A-2AE0-670768C15C9B}"/>
                </a:ext>
              </a:extLst>
            </p:cNvPr>
            <p:cNvSpPr/>
            <p:nvPr/>
          </p:nvSpPr>
          <p:spPr>
            <a:xfrm>
              <a:off x="1690417" y="-2252"/>
              <a:ext cx="1564349" cy="17797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Titre 2">
            <a:extLst>
              <a:ext uri="{FF2B5EF4-FFF2-40B4-BE49-F238E27FC236}">
                <a16:creationId xmlns:a16="http://schemas.microsoft.com/office/drawing/2014/main" id="{BA2CE996-7F68-FACB-F3B4-04286A5F6CA0}"/>
              </a:ext>
            </a:extLst>
          </p:cNvPr>
          <p:cNvSpPr>
            <a:spLocks noGrp="1"/>
          </p:cNvSpPr>
          <p:nvPr>
            <p:ph type="title"/>
          </p:nvPr>
        </p:nvSpPr>
        <p:spPr>
          <a:xfrm>
            <a:off x="802005" y="851394"/>
            <a:ext cx="3441318" cy="737652"/>
          </a:xfrm>
        </p:spPr>
        <p:txBody>
          <a:bodyPr>
            <a:normAutofit/>
          </a:bodyPr>
          <a:lstStyle/>
          <a:p>
            <a:r>
              <a:rPr lang="fr-FR" sz="2800" dirty="0">
                <a:solidFill>
                  <a:srgbClr val="92D050"/>
                </a:solidFill>
                <a:latin typeface="Aptos" panose="020B0004020202020204" pitchFamily="34" charset="0"/>
              </a:rPr>
              <a:t>Les objectifs du club</a:t>
            </a:r>
          </a:p>
        </p:txBody>
      </p:sp>
      <p:pic>
        <p:nvPicPr>
          <p:cNvPr id="8" name="Image 7" descr="Une image contenant texte, capture d’écran, horloge, conception&#10;&#10;Description générée automatiquement">
            <a:extLst>
              <a:ext uri="{FF2B5EF4-FFF2-40B4-BE49-F238E27FC236}">
                <a16:creationId xmlns:a16="http://schemas.microsoft.com/office/drawing/2014/main" id="{8F6391C5-ECAF-ECA4-F231-7AD0A04C1B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3660" y="2276281"/>
            <a:ext cx="1368351" cy="1947755"/>
          </a:xfrm>
          <a:prstGeom prst="rect">
            <a:avLst/>
          </a:prstGeom>
          <a:noFill/>
        </p:spPr>
      </p:pic>
      <p:sp>
        <p:nvSpPr>
          <p:cNvPr id="9" name="Titre 1">
            <a:extLst>
              <a:ext uri="{FF2B5EF4-FFF2-40B4-BE49-F238E27FC236}">
                <a16:creationId xmlns:a16="http://schemas.microsoft.com/office/drawing/2014/main" id="{73EEA837-2317-5868-74F8-150925F3BA57}"/>
              </a:ext>
            </a:extLst>
          </p:cNvPr>
          <p:cNvSpPr txBox="1">
            <a:spLocks/>
          </p:cNvSpPr>
          <p:nvPr/>
        </p:nvSpPr>
        <p:spPr bwMode="auto">
          <a:xfrm>
            <a:off x="1280471" y="1969372"/>
            <a:ext cx="392056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fr-FR" sz="4125" kern="1200" dirty="0">
                <a:solidFill>
                  <a:srgbClr val="46505A"/>
                </a:solidFill>
                <a:latin typeface="Titillium"/>
                <a:ea typeface="+mj-ea"/>
                <a:cs typeface="+mj-cs"/>
              </a:defRPr>
            </a:lvl1pPr>
            <a:lvl2pPr algn="l" rtl="0" eaLnBrk="1" fontAlgn="base" hangingPunct="1">
              <a:lnSpc>
                <a:spcPct val="90000"/>
              </a:lnSpc>
              <a:spcBef>
                <a:spcPct val="0"/>
              </a:spcBef>
              <a:spcAft>
                <a:spcPct val="0"/>
              </a:spcAft>
              <a:defRPr sz="4125">
                <a:solidFill>
                  <a:srgbClr val="7F7F7F"/>
                </a:solidFill>
                <a:latin typeface="Titillium" panose="00000500000000000000" pitchFamily="50" charset="0"/>
              </a:defRPr>
            </a:lvl2pPr>
            <a:lvl3pPr algn="l" rtl="0" eaLnBrk="1" fontAlgn="base" hangingPunct="1">
              <a:lnSpc>
                <a:spcPct val="90000"/>
              </a:lnSpc>
              <a:spcBef>
                <a:spcPct val="0"/>
              </a:spcBef>
              <a:spcAft>
                <a:spcPct val="0"/>
              </a:spcAft>
              <a:defRPr sz="4125">
                <a:solidFill>
                  <a:srgbClr val="7F7F7F"/>
                </a:solidFill>
                <a:latin typeface="Titillium" panose="00000500000000000000" pitchFamily="50" charset="0"/>
              </a:defRPr>
            </a:lvl3pPr>
            <a:lvl4pPr algn="l" rtl="0" eaLnBrk="1" fontAlgn="base" hangingPunct="1">
              <a:lnSpc>
                <a:spcPct val="90000"/>
              </a:lnSpc>
              <a:spcBef>
                <a:spcPct val="0"/>
              </a:spcBef>
              <a:spcAft>
                <a:spcPct val="0"/>
              </a:spcAft>
              <a:defRPr sz="4125">
                <a:solidFill>
                  <a:srgbClr val="7F7F7F"/>
                </a:solidFill>
                <a:latin typeface="Titillium" panose="00000500000000000000" pitchFamily="50" charset="0"/>
              </a:defRPr>
            </a:lvl4pPr>
            <a:lvl5pPr algn="l" rtl="0" eaLnBrk="1" fontAlgn="base" hangingPunct="1">
              <a:lnSpc>
                <a:spcPct val="90000"/>
              </a:lnSpc>
              <a:spcBef>
                <a:spcPct val="0"/>
              </a:spcBef>
              <a:spcAft>
                <a:spcPct val="0"/>
              </a:spcAft>
              <a:defRPr sz="4125">
                <a:solidFill>
                  <a:srgbClr val="7F7F7F"/>
                </a:solidFill>
                <a:latin typeface="Titillium" panose="00000500000000000000" pitchFamily="50" charset="0"/>
              </a:defRPr>
            </a:lvl5pPr>
            <a:lvl6pPr marL="342900" algn="l" rtl="0" eaLnBrk="1" fontAlgn="base" hangingPunct="1">
              <a:lnSpc>
                <a:spcPct val="90000"/>
              </a:lnSpc>
              <a:spcBef>
                <a:spcPct val="0"/>
              </a:spcBef>
              <a:spcAft>
                <a:spcPct val="0"/>
              </a:spcAft>
              <a:defRPr sz="4125">
                <a:solidFill>
                  <a:srgbClr val="7F7F7F"/>
                </a:solidFill>
                <a:latin typeface="Titillium" panose="00000500000000000000" pitchFamily="50" charset="0"/>
              </a:defRPr>
            </a:lvl6pPr>
            <a:lvl7pPr marL="685800" algn="l" rtl="0" eaLnBrk="1" fontAlgn="base" hangingPunct="1">
              <a:lnSpc>
                <a:spcPct val="90000"/>
              </a:lnSpc>
              <a:spcBef>
                <a:spcPct val="0"/>
              </a:spcBef>
              <a:spcAft>
                <a:spcPct val="0"/>
              </a:spcAft>
              <a:defRPr sz="4125">
                <a:solidFill>
                  <a:srgbClr val="7F7F7F"/>
                </a:solidFill>
                <a:latin typeface="Titillium" panose="00000500000000000000" pitchFamily="50" charset="0"/>
              </a:defRPr>
            </a:lvl7pPr>
            <a:lvl8pPr marL="1028700" algn="l" rtl="0" eaLnBrk="1" fontAlgn="base" hangingPunct="1">
              <a:lnSpc>
                <a:spcPct val="90000"/>
              </a:lnSpc>
              <a:spcBef>
                <a:spcPct val="0"/>
              </a:spcBef>
              <a:spcAft>
                <a:spcPct val="0"/>
              </a:spcAft>
              <a:defRPr sz="4125">
                <a:solidFill>
                  <a:srgbClr val="7F7F7F"/>
                </a:solidFill>
                <a:latin typeface="Titillium" panose="00000500000000000000" pitchFamily="50" charset="0"/>
              </a:defRPr>
            </a:lvl8pPr>
            <a:lvl9pPr marL="1371600" algn="l" rtl="0" eaLnBrk="1" fontAlgn="base" hangingPunct="1">
              <a:lnSpc>
                <a:spcPct val="90000"/>
              </a:lnSpc>
              <a:spcBef>
                <a:spcPct val="0"/>
              </a:spcBef>
              <a:spcAft>
                <a:spcPct val="0"/>
              </a:spcAft>
              <a:defRPr sz="4125">
                <a:solidFill>
                  <a:srgbClr val="7F7F7F"/>
                </a:solidFill>
                <a:latin typeface="Titillium" panose="00000500000000000000" pitchFamily="50" charset="0"/>
              </a:defRPr>
            </a:lvl9pPr>
          </a:lstStyle>
          <a:p>
            <a:r>
              <a:rPr sz="2000" dirty="0">
                <a:latin typeface="Aptos" panose="020B0004020202020204" pitchFamily="34" charset="0"/>
                <a:cs typeface="Helvetica"/>
                <a:sym typeface="Helvetica"/>
              </a:rPr>
              <a:t>Comment</a:t>
            </a:r>
            <a:r>
              <a:rPr sz="2000" dirty="0">
                <a:cs typeface="Helvetica"/>
                <a:sym typeface="Helvetica"/>
              </a:rPr>
              <a:t> ?</a:t>
            </a:r>
          </a:p>
        </p:txBody>
      </p:sp>
      <p:sp>
        <p:nvSpPr>
          <p:cNvPr id="11" name="ZoneTexte 10">
            <a:extLst>
              <a:ext uri="{FF2B5EF4-FFF2-40B4-BE49-F238E27FC236}">
                <a16:creationId xmlns:a16="http://schemas.microsoft.com/office/drawing/2014/main" id="{C4D2288B-D14E-9D37-F8A3-865EE7360F0D}"/>
              </a:ext>
            </a:extLst>
          </p:cNvPr>
          <p:cNvSpPr txBox="1"/>
          <p:nvPr/>
        </p:nvSpPr>
        <p:spPr>
          <a:xfrm>
            <a:off x="1683809" y="1473835"/>
            <a:ext cx="7296017" cy="523220"/>
          </a:xfrm>
          <a:prstGeom prst="rect">
            <a:avLst/>
          </a:prstGeom>
          <a:solidFill>
            <a:srgbClr val="A0C515">
              <a:alpha val="30196"/>
            </a:srgbClr>
          </a:solidFill>
          <a:ln w="28575">
            <a:solidFill>
              <a:srgbClr val="A0C515"/>
            </a:solidFill>
            <a:prstDash val="lgDashDot"/>
          </a:ln>
        </p:spPr>
        <p:txBody>
          <a:bodyPr wrap="square">
            <a:spAutoFit/>
          </a:bodyPr>
          <a:lstStyle/>
          <a:p>
            <a:pPr marL="0" marR="0" lvl="0" indent="0" algn="ctr" defTabSz="914400" rtl="0" eaLnBrk="1" fontAlgn="auto" latinLnBrk="0" hangingPunct="1">
              <a:lnSpc>
                <a:spcPct val="100000"/>
              </a:lnSpc>
              <a:spcBef>
                <a:spcPts val="0"/>
              </a:spcBef>
              <a:buClrTx/>
              <a:buSzTx/>
              <a:buFontTx/>
              <a:buNone/>
              <a:tabLst/>
              <a:defRPr/>
            </a:pPr>
            <a:r>
              <a:rPr kumimoji="0" lang="fr-FR" i="0" u="none" strike="noStrike" kern="1200" cap="none" spc="0" normalizeH="0" baseline="0" noProof="0" dirty="0">
                <a:ln>
                  <a:noFill/>
                </a:ln>
                <a:solidFill>
                  <a:srgbClr val="46505A"/>
                </a:solidFill>
                <a:effectLst/>
                <a:uLnTx/>
                <a:uFillTx/>
                <a:latin typeface="Aptos" panose="020B0004020202020204" pitchFamily="34" charset="0"/>
              </a:rPr>
              <a:t>Partager, capitaliser et diffuser des bonnes pratiques de réduction des consommations d’eau potable, et prendre en compte les enjeux opérationnels et de financement des SPEA</a:t>
            </a:r>
          </a:p>
        </p:txBody>
      </p:sp>
      <p:pic>
        <p:nvPicPr>
          <p:cNvPr id="12" name="Image 11">
            <a:extLst>
              <a:ext uri="{FF2B5EF4-FFF2-40B4-BE49-F238E27FC236}">
                <a16:creationId xmlns:a16="http://schemas.microsoft.com/office/drawing/2014/main" id="{C731A99C-9BC7-B991-FFC1-671CBAE42EA9}"/>
              </a:ext>
            </a:extLst>
          </p:cNvPr>
          <p:cNvPicPr>
            <a:picLocks noChangeAspect="1"/>
          </p:cNvPicPr>
          <p:nvPr/>
        </p:nvPicPr>
        <p:blipFill>
          <a:blip r:embed="rId4"/>
          <a:stretch>
            <a:fillRect/>
          </a:stretch>
        </p:blipFill>
        <p:spPr>
          <a:xfrm>
            <a:off x="7863529" y="2262011"/>
            <a:ext cx="1287264" cy="1843604"/>
          </a:xfrm>
          <a:prstGeom prst="rect">
            <a:avLst/>
          </a:prstGeom>
        </p:spPr>
      </p:pic>
      <p:sp>
        <p:nvSpPr>
          <p:cNvPr id="13" name="ZoneTexte 12">
            <a:extLst>
              <a:ext uri="{FF2B5EF4-FFF2-40B4-BE49-F238E27FC236}">
                <a16:creationId xmlns:a16="http://schemas.microsoft.com/office/drawing/2014/main" id="{3DC45563-F806-D406-F627-A67F1951AA16}"/>
              </a:ext>
            </a:extLst>
          </p:cNvPr>
          <p:cNvSpPr txBox="1"/>
          <p:nvPr/>
        </p:nvSpPr>
        <p:spPr>
          <a:xfrm>
            <a:off x="4866206" y="2879407"/>
            <a:ext cx="1296973" cy="430887"/>
          </a:xfrm>
          <a:prstGeom prst="rect">
            <a:avLst/>
          </a:prstGeom>
          <a:solidFill>
            <a:srgbClr val="D7F4F8"/>
          </a:solidFill>
          <a:ln w="28575">
            <a:solidFill>
              <a:srgbClr val="23BACF"/>
            </a:solidFill>
            <a:prstDash val="dashDot"/>
          </a:ln>
        </p:spPr>
        <p:txBody>
          <a:bodyPr wrap="square">
            <a:spAutoFit/>
          </a:bodyPr>
          <a:lstStyle>
            <a:defPPr>
              <a:defRPr lang="fr-FR"/>
            </a:defPPr>
            <a:lvl1pPr marR="0" lvl="0" indent="0" algn="ctr" fontAlgn="auto">
              <a:lnSpc>
                <a:spcPct val="100000"/>
              </a:lnSpc>
              <a:spcBef>
                <a:spcPts val="0"/>
              </a:spcBef>
              <a:buClrTx/>
              <a:buSzTx/>
              <a:buFontTx/>
              <a:buNone/>
              <a:tabLst/>
              <a:defRPr kumimoji="0" i="0" u="none" strike="noStrike" cap="none" spc="0" normalizeH="0" baseline="0">
                <a:ln>
                  <a:noFill/>
                </a:ln>
                <a:solidFill>
                  <a:srgbClr val="46505A"/>
                </a:solidFill>
                <a:effectLst/>
                <a:uLnTx/>
                <a:uFillTx/>
                <a:latin typeface="Trebuchet MS" panose="020B0603020202020204" pitchFamily="34" charset="0"/>
              </a:defRPr>
            </a:lvl1pPr>
          </a:lstStyle>
          <a:p>
            <a:r>
              <a:rPr lang="fr-FR" sz="1100" dirty="0"/>
              <a:t>Fiches recommandation</a:t>
            </a:r>
            <a:r>
              <a:rPr lang="fr-FR" sz="1100" dirty="0">
                <a:sym typeface="Wingdings" panose="05000000000000000000" pitchFamily="2" charset="2"/>
              </a:rPr>
              <a:t>s</a:t>
            </a:r>
          </a:p>
        </p:txBody>
      </p:sp>
      <p:pic>
        <p:nvPicPr>
          <p:cNvPr id="14" name="Image 13">
            <a:extLst>
              <a:ext uri="{FF2B5EF4-FFF2-40B4-BE49-F238E27FC236}">
                <a16:creationId xmlns:a16="http://schemas.microsoft.com/office/drawing/2014/main" id="{EF60A0A0-B0D5-D4B4-14C3-CD9036EF0ECF}"/>
              </a:ext>
            </a:extLst>
          </p:cNvPr>
          <p:cNvPicPr>
            <a:picLocks noChangeAspect="1"/>
          </p:cNvPicPr>
          <p:nvPr/>
        </p:nvPicPr>
        <p:blipFill>
          <a:blip r:embed="rId5"/>
          <a:stretch>
            <a:fillRect/>
          </a:stretch>
        </p:blipFill>
        <p:spPr>
          <a:xfrm>
            <a:off x="7394712" y="2576603"/>
            <a:ext cx="1287264" cy="1844612"/>
          </a:xfrm>
          <a:prstGeom prst="rect">
            <a:avLst/>
          </a:prstGeom>
        </p:spPr>
      </p:pic>
      <p:sp>
        <p:nvSpPr>
          <p:cNvPr id="15" name="ZoneTexte 14">
            <a:extLst>
              <a:ext uri="{FF2B5EF4-FFF2-40B4-BE49-F238E27FC236}">
                <a16:creationId xmlns:a16="http://schemas.microsoft.com/office/drawing/2014/main" id="{960D2882-B60F-4FAE-023F-43E65E4543A1}"/>
              </a:ext>
            </a:extLst>
          </p:cNvPr>
          <p:cNvSpPr txBox="1"/>
          <p:nvPr/>
        </p:nvSpPr>
        <p:spPr>
          <a:xfrm>
            <a:off x="6959473" y="2879407"/>
            <a:ext cx="976731" cy="430887"/>
          </a:xfrm>
          <a:prstGeom prst="rect">
            <a:avLst/>
          </a:prstGeom>
          <a:solidFill>
            <a:srgbClr val="D7F4F8"/>
          </a:solidFill>
          <a:ln w="28575">
            <a:solidFill>
              <a:srgbClr val="23BACF"/>
            </a:solidFill>
            <a:prstDash val="dashDot"/>
          </a:ln>
        </p:spPr>
        <p:txBody>
          <a:bodyPr wrap="square">
            <a:spAutoFit/>
          </a:bodyPr>
          <a:lstStyle>
            <a:defPPr>
              <a:defRPr lang="fr-FR"/>
            </a:defPPr>
            <a:lvl1pPr marR="0" lvl="0" indent="0" algn="ctr" fontAlgn="auto">
              <a:lnSpc>
                <a:spcPct val="100000"/>
              </a:lnSpc>
              <a:spcBef>
                <a:spcPts val="0"/>
              </a:spcBef>
              <a:buClrTx/>
              <a:buSzTx/>
              <a:buFontTx/>
              <a:buNone/>
              <a:tabLst/>
              <a:defRPr kumimoji="0" sz="1400" i="0" u="none" strike="noStrike" cap="none" spc="0" normalizeH="0" baseline="0">
                <a:ln>
                  <a:noFill/>
                </a:ln>
                <a:solidFill>
                  <a:srgbClr val="46505A"/>
                </a:solidFill>
                <a:effectLst/>
                <a:uLnTx/>
                <a:uFillTx/>
                <a:latin typeface="Trebuchet MS" panose="020B0603020202020204" pitchFamily="34" charset="0"/>
              </a:defRPr>
            </a:lvl1pPr>
          </a:lstStyle>
          <a:p>
            <a:r>
              <a:rPr lang="fr-FR" sz="1100" dirty="0"/>
              <a:t>Fiches </a:t>
            </a:r>
          </a:p>
          <a:p>
            <a:r>
              <a:rPr lang="fr-FR" sz="1100" dirty="0"/>
              <a:t>projets </a:t>
            </a:r>
            <a:endParaRPr lang="fr-FR" sz="1100" dirty="0">
              <a:sym typeface="Wingdings" panose="05000000000000000000" pitchFamily="2" charset="2"/>
            </a:endParaRPr>
          </a:p>
        </p:txBody>
      </p:sp>
      <p:pic>
        <p:nvPicPr>
          <p:cNvPr id="16" name="Image 15">
            <a:extLst>
              <a:ext uri="{FF2B5EF4-FFF2-40B4-BE49-F238E27FC236}">
                <a16:creationId xmlns:a16="http://schemas.microsoft.com/office/drawing/2014/main" id="{AF63BF41-C9BC-A8DD-E1BF-B54BD119725B}"/>
              </a:ext>
            </a:extLst>
          </p:cNvPr>
          <p:cNvPicPr>
            <a:picLocks noChangeAspect="1"/>
          </p:cNvPicPr>
          <p:nvPr/>
        </p:nvPicPr>
        <p:blipFill>
          <a:blip r:embed="rId6"/>
          <a:stretch>
            <a:fillRect/>
          </a:stretch>
        </p:blipFill>
        <p:spPr>
          <a:xfrm>
            <a:off x="2803665" y="2262011"/>
            <a:ext cx="1866942" cy="1543290"/>
          </a:xfrm>
          <a:prstGeom prst="rect">
            <a:avLst/>
          </a:prstGeom>
        </p:spPr>
      </p:pic>
      <p:sp>
        <p:nvSpPr>
          <p:cNvPr id="17" name="ZoneTexte 16">
            <a:extLst>
              <a:ext uri="{FF2B5EF4-FFF2-40B4-BE49-F238E27FC236}">
                <a16:creationId xmlns:a16="http://schemas.microsoft.com/office/drawing/2014/main" id="{DECFCADC-0A01-FB81-B8CD-85A83132A841}"/>
              </a:ext>
            </a:extLst>
          </p:cNvPr>
          <p:cNvSpPr txBox="1"/>
          <p:nvPr/>
        </p:nvSpPr>
        <p:spPr>
          <a:xfrm>
            <a:off x="2212316" y="2879407"/>
            <a:ext cx="1035493" cy="430887"/>
          </a:xfrm>
          <a:prstGeom prst="rect">
            <a:avLst/>
          </a:prstGeom>
          <a:solidFill>
            <a:srgbClr val="D7F4F8"/>
          </a:solidFill>
          <a:ln w="28575">
            <a:solidFill>
              <a:srgbClr val="23BACF"/>
            </a:solidFill>
            <a:prstDash val="dashDot"/>
          </a:ln>
        </p:spPr>
        <p:txBody>
          <a:bodyPr wrap="square">
            <a:spAutoFit/>
          </a:bodyPr>
          <a:lstStyle>
            <a:defPPr>
              <a:defRPr lang="fr-FR"/>
            </a:defPPr>
            <a:lvl1pPr marR="0" lvl="0" indent="0" algn="ctr" fontAlgn="auto">
              <a:lnSpc>
                <a:spcPct val="100000"/>
              </a:lnSpc>
              <a:spcBef>
                <a:spcPts val="0"/>
              </a:spcBef>
              <a:buClrTx/>
              <a:buSzTx/>
              <a:buFontTx/>
              <a:buNone/>
              <a:tabLst/>
              <a:defRPr kumimoji="0" i="0" u="none" strike="noStrike" cap="none" spc="0" normalizeH="0" baseline="0">
                <a:ln>
                  <a:noFill/>
                </a:ln>
                <a:solidFill>
                  <a:srgbClr val="46505A"/>
                </a:solidFill>
                <a:effectLst/>
                <a:uLnTx/>
                <a:uFillTx/>
                <a:latin typeface="Trebuchet MS" panose="020B0603020202020204" pitchFamily="34" charset="0"/>
              </a:defRPr>
            </a:lvl1pPr>
          </a:lstStyle>
          <a:p>
            <a:r>
              <a:rPr lang="fr-FR" sz="1100" dirty="0"/>
              <a:t>Lettres d’actualité</a:t>
            </a:r>
            <a:endParaRPr lang="fr-FR" sz="1100" dirty="0">
              <a:sym typeface="Wingdings" panose="05000000000000000000" pitchFamily="2" charset="2"/>
            </a:endParaRPr>
          </a:p>
        </p:txBody>
      </p:sp>
      <p:pic>
        <p:nvPicPr>
          <p:cNvPr id="18" name="Graphique 17" descr="Internet avec un remplissage uni">
            <a:extLst>
              <a:ext uri="{FF2B5EF4-FFF2-40B4-BE49-F238E27FC236}">
                <a16:creationId xmlns:a16="http://schemas.microsoft.com/office/drawing/2014/main" id="{0A920A45-E2C5-4CFC-85C4-A3AFF15782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1537" y="4526840"/>
            <a:ext cx="620695" cy="620695"/>
          </a:xfrm>
          <a:prstGeom prst="rect">
            <a:avLst/>
          </a:prstGeom>
        </p:spPr>
      </p:pic>
      <p:pic>
        <p:nvPicPr>
          <p:cNvPr id="19" name="Graphique 18" descr="Pique avec un remplissage uni">
            <a:extLst>
              <a:ext uri="{FF2B5EF4-FFF2-40B4-BE49-F238E27FC236}">
                <a16:creationId xmlns:a16="http://schemas.microsoft.com/office/drawing/2014/main" id="{540CD81F-E1D8-9DE8-02C2-DE842CC1F46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66685" y="4541750"/>
            <a:ext cx="475818" cy="475818"/>
          </a:xfrm>
          <a:prstGeom prst="rect">
            <a:avLst/>
          </a:prstGeom>
        </p:spPr>
      </p:pic>
      <p:sp>
        <p:nvSpPr>
          <p:cNvPr id="20" name="ZoneTexte 19">
            <a:extLst>
              <a:ext uri="{FF2B5EF4-FFF2-40B4-BE49-F238E27FC236}">
                <a16:creationId xmlns:a16="http://schemas.microsoft.com/office/drawing/2014/main" id="{C9C6E436-4D5D-42CD-855B-5F7CC3E1D6D5}"/>
              </a:ext>
            </a:extLst>
          </p:cNvPr>
          <p:cNvSpPr txBox="1"/>
          <p:nvPr/>
        </p:nvSpPr>
        <p:spPr>
          <a:xfrm>
            <a:off x="5188932" y="4767288"/>
            <a:ext cx="2122266" cy="276999"/>
          </a:xfrm>
          <a:prstGeom prst="rect">
            <a:avLst/>
          </a:prstGeom>
          <a:noFill/>
        </p:spPr>
        <p:txBody>
          <a:bodyPr wrap="square" rtlCol="0">
            <a:spAutoFit/>
          </a:bodyPr>
          <a:lstStyle/>
          <a:p>
            <a:r>
              <a:rPr lang="fr-FR" sz="1200" dirty="0">
                <a:hlinkClick r:id="rId11"/>
              </a:rPr>
              <a:t>club.ecodeau@fnccr.asso.fr</a:t>
            </a:r>
            <a:endParaRPr lang="fr-FR" sz="1200" dirty="0"/>
          </a:p>
        </p:txBody>
      </p:sp>
      <p:sp>
        <p:nvSpPr>
          <p:cNvPr id="21" name="ZoneTexte 20">
            <a:extLst>
              <a:ext uri="{FF2B5EF4-FFF2-40B4-BE49-F238E27FC236}">
                <a16:creationId xmlns:a16="http://schemas.microsoft.com/office/drawing/2014/main" id="{273EC4C9-0C66-FFB9-10D0-4EFDABB1C176}"/>
              </a:ext>
            </a:extLst>
          </p:cNvPr>
          <p:cNvSpPr txBox="1"/>
          <p:nvPr/>
        </p:nvSpPr>
        <p:spPr>
          <a:xfrm>
            <a:off x="3348169" y="4779659"/>
            <a:ext cx="1680005" cy="276999"/>
          </a:xfrm>
          <a:prstGeom prst="rect">
            <a:avLst/>
          </a:prstGeom>
          <a:noFill/>
        </p:spPr>
        <p:txBody>
          <a:bodyPr wrap="square" rtlCol="0">
            <a:spAutoFit/>
          </a:bodyPr>
          <a:lstStyle/>
          <a:p>
            <a:r>
              <a:rPr lang="fr-FR" sz="1200" dirty="0">
                <a:hlinkClick r:id="rId12"/>
              </a:rPr>
              <a:t>www.club-ecodeau.fr</a:t>
            </a:r>
            <a:endParaRPr lang="fr-FR" sz="1200" dirty="0"/>
          </a:p>
        </p:txBody>
      </p:sp>
      <p:pic>
        <p:nvPicPr>
          <p:cNvPr id="23" name="Image 22">
            <a:extLst>
              <a:ext uri="{FF2B5EF4-FFF2-40B4-BE49-F238E27FC236}">
                <a16:creationId xmlns:a16="http://schemas.microsoft.com/office/drawing/2014/main" id="{AA5B1A8E-F7AE-3470-430C-D7AEC34D45D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80032" y="4576038"/>
            <a:ext cx="563968" cy="522297"/>
          </a:xfrm>
          <a:prstGeom prst="rect">
            <a:avLst/>
          </a:prstGeom>
        </p:spPr>
      </p:pic>
    </p:spTree>
    <p:extLst>
      <p:ext uri="{BB962C8B-B14F-4D97-AF65-F5344CB8AC3E}">
        <p14:creationId xmlns:p14="http://schemas.microsoft.com/office/powerpoint/2010/main" val="99572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1BC434A-3A05-C357-E323-741836AB0292}"/>
              </a:ext>
            </a:extLst>
          </p:cNvPr>
          <p:cNvPicPr>
            <a:picLocks noChangeAspect="1"/>
          </p:cNvPicPr>
          <p:nvPr/>
        </p:nvPicPr>
        <p:blipFill>
          <a:blip r:embed="rId2"/>
          <a:stretch>
            <a:fillRect/>
          </a:stretch>
        </p:blipFill>
        <p:spPr>
          <a:xfrm>
            <a:off x="2387929" y="1908853"/>
            <a:ext cx="2442162" cy="2387113"/>
          </a:xfrm>
          <a:prstGeom prst="rect">
            <a:avLst/>
          </a:prstGeom>
        </p:spPr>
      </p:pic>
      <p:pic>
        <p:nvPicPr>
          <p:cNvPr id="6" name="Graphique 5" descr="Ligne fléchée : incurvée dans le sens des aiguilles d’une montre avec un remplissage uni">
            <a:extLst>
              <a:ext uri="{FF2B5EF4-FFF2-40B4-BE49-F238E27FC236}">
                <a16:creationId xmlns:a16="http://schemas.microsoft.com/office/drawing/2014/main" id="{B8D6EC18-7F1E-0F4D-23E4-667F440CF1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835249">
            <a:off x="707156" y="1862782"/>
            <a:ext cx="1802120" cy="1802120"/>
          </a:xfrm>
          <a:prstGeom prst="rect">
            <a:avLst/>
          </a:prstGeom>
        </p:spPr>
      </p:pic>
      <p:sp>
        <p:nvSpPr>
          <p:cNvPr id="7" name="ZoneTexte 6">
            <a:extLst>
              <a:ext uri="{FF2B5EF4-FFF2-40B4-BE49-F238E27FC236}">
                <a16:creationId xmlns:a16="http://schemas.microsoft.com/office/drawing/2014/main" id="{4ABEB0C9-9DB0-AD84-99C6-D92666133626}"/>
              </a:ext>
            </a:extLst>
          </p:cNvPr>
          <p:cNvSpPr txBox="1"/>
          <p:nvPr/>
        </p:nvSpPr>
        <p:spPr>
          <a:xfrm>
            <a:off x="-83949" y="1134401"/>
            <a:ext cx="2416500" cy="830997"/>
          </a:xfrm>
          <a:prstGeom prst="rect">
            <a:avLst/>
          </a:prstGeom>
          <a:noFill/>
        </p:spPr>
        <p:txBody>
          <a:bodyPr wrap="square" rtlCol="0">
            <a:spAutoFit/>
          </a:bodyPr>
          <a:lstStyle/>
          <a:p>
            <a:pPr algn="ctr"/>
            <a:r>
              <a:rPr lang="fr-FR" sz="1600" b="1" dirty="0">
                <a:solidFill>
                  <a:srgbClr val="92D050"/>
                </a:solidFill>
              </a:rPr>
              <a:t>Retrouvez toutes nos publications sur notre site   </a:t>
            </a:r>
          </a:p>
        </p:txBody>
      </p:sp>
      <p:sp>
        <p:nvSpPr>
          <p:cNvPr id="8" name="ZoneTexte 7">
            <a:extLst>
              <a:ext uri="{FF2B5EF4-FFF2-40B4-BE49-F238E27FC236}">
                <a16:creationId xmlns:a16="http://schemas.microsoft.com/office/drawing/2014/main" id="{96AC3C64-F1CE-5941-7F58-5E8ED65A7CF9}"/>
              </a:ext>
            </a:extLst>
          </p:cNvPr>
          <p:cNvSpPr txBox="1"/>
          <p:nvPr/>
        </p:nvSpPr>
        <p:spPr>
          <a:xfrm>
            <a:off x="5824986" y="1134401"/>
            <a:ext cx="3157771" cy="584775"/>
          </a:xfrm>
          <a:prstGeom prst="rect">
            <a:avLst/>
          </a:prstGeom>
          <a:noFill/>
        </p:spPr>
        <p:txBody>
          <a:bodyPr wrap="square" rtlCol="0">
            <a:spAutoFit/>
          </a:bodyPr>
          <a:lstStyle/>
          <a:p>
            <a:pPr algn="ctr"/>
            <a:r>
              <a:rPr lang="fr-FR" sz="1600" b="1" dirty="0">
                <a:solidFill>
                  <a:srgbClr val="92D050"/>
                </a:solidFill>
              </a:rPr>
              <a:t>Et inscrivez-vous à notre newsletter trimestrielle !</a:t>
            </a:r>
          </a:p>
        </p:txBody>
      </p:sp>
      <p:pic>
        <p:nvPicPr>
          <p:cNvPr id="9" name="Image 8" descr="Une image contenant texte, capture d’écran, Page web, Site web&#10;&#10;Description générée automatiquement">
            <a:extLst>
              <a:ext uri="{FF2B5EF4-FFF2-40B4-BE49-F238E27FC236}">
                <a16:creationId xmlns:a16="http://schemas.microsoft.com/office/drawing/2014/main" id="{2213F375-2D6A-EE38-5217-E8F740765AB4}"/>
              </a:ext>
            </a:extLst>
          </p:cNvPr>
          <p:cNvPicPr>
            <a:picLocks noChangeAspect="1"/>
          </p:cNvPicPr>
          <p:nvPr/>
        </p:nvPicPr>
        <p:blipFill>
          <a:blip r:embed="rId5"/>
          <a:stretch>
            <a:fillRect/>
          </a:stretch>
        </p:blipFill>
        <p:spPr>
          <a:xfrm rot="1096076">
            <a:off x="7239225" y="2101434"/>
            <a:ext cx="1591376" cy="2255474"/>
          </a:xfrm>
          <a:prstGeom prst="rect">
            <a:avLst/>
          </a:prstGeom>
        </p:spPr>
      </p:pic>
      <p:pic>
        <p:nvPicPr>
          <p:cNvPr id="10" name="Image 9" descr="Une image contenant texte, capture d’écran, Page web, Site web&#10;&#10;Description générée automatiquement">
            <a:extLst>
              <a:ext uri="{FF2B5EF4-FFF2-40B4-BE49-F238E27FC236}">
                <a16:creationId xmlns:a16="http://schemas.microsoft.com/office/drawing/2014/main" id="{829CFB04-A5B9-09C8-917A-BF06A3319256}"/>
              </a:ext>
            </a:extLst>
          </p:cNvPr>
          <p:cNvPicPr>
            <a:picLocks noChangeAspect="1"/>
          </p:cNvPicPr>
          <p:nvPr/>
        </p:nvPicPr>
        <p:blipFill>
          <a:blip r:embed="rId6"/>
          <a:stretch>
            <a:fillRect/>
          </a:stretch>
        </p:blipFill>
        <p:spPr>
          <a:xfrm rot="599201">
            <a:off x="6479496" y="1992369"/>
            <a:ext cx="1591376" cy="2253977"/>
          </a:xfrm>
          <a:prstGeom prst="rect">
            <a:avLst/>
          </a:prstGeom>
        </p:spPr>
      </p:pic>
      <p:pic>
        <p:nvPicPr>
          <p:cNvPr id="11" name="Image 10">
            <a:extLst>
              <a:ext uri="{FF2B5EF4-FFF2-40B4-BE49-F238E27FC236}">
                <a16:creationId xmlns:a16="http://schemas.microsoft.com/office/drawing/2014/main" id="{F1320674-8462-C560-0C72-DADAB872CFBA}"/>
              </a:ext>
            </a:extLst>
          </p:cNvPr>
          <p:cNvPicPr>
            <a:picLocks noChangeAspect="1"/>
          </p:cNvPicPr>
          <p:nvPr/>
        </p:nvPicPr>
        <p:blipFill>
          <a:blip r:embed="rId7"/>
          <a:stretch>
            <a:fillRect/>
          </a:stretch>
        </p:blipFill>
        <p:spPr>
          <a:xfrm>
            <a:off x="5599838" y="2017913"/>
            <a:ext cx="1591376" cy="2244060"/>
          </a:xfrm>
          <a:prstGeom prst="rect">
            <a:avLst/>
          </a:prstGeom>
        </p:spPr>
      </p:pic>
      <p:pic>
        <p:nvPicPr>
          <p:cNvPr id="12" name="image5.jpeg">
            <a:extLst>
              <a:ext uri="{FF2B5EF4-FFF2-40B4-BE49-F238E27FC236}">
                <a16:creationId xmlns:a16="http://schemas.microsoft.com/office/drawing/2014/main" id="{38D92609-54C1-7E39-C5F8-5E200D725079}"/>
              </a:ext>
            </a:extLst>
          </p:cNvPr>
          <p:cNvPicPr>
            <a:picLocks noChangeAspect="1"/>
          </p:cNvPicPr>
          <p:nvPr/>
        </p:nvPicPr>
        <p:blipFill>
          <a:blip r:embed="rId8"/>
          <a:stretch>
            <a:fillRect/>
          </a:stretch>
        </p:blipFill>
        <p:spPr>
          <a:xfrm>
            <a:off x="8238040" y="4719833"/>
            <a:ext cx="894660" cy="419636"/>
          </a:xfrm>
          <a:prstGeom prst="rect">
            <a:avLst/>
          </a:prstGeom>
          <a:ln w="12700">
            <a:miter lim="400000"/>
          </a:ln>
        </p:spPr>
      </p:pic>
      <p:pic>
        <p:nvPicPr>
          <p:cNvPr id="13" name="Image 12">
            <a:extLst>
              <a:ext uri="{FF2B5EF4-FFF2-40B4-BE49-F238E27FC236}">
                <a16:creationId xmlns:a16="http://schemas.microsoft.com/office/drawing/2014/main" id="{EEDDECB8-1D22-575E-106C-FB1073A7D8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 y="4621203"/>
            <a:ext cx="563968" cy="522297"/>
          </a:xfrm>
          <a:prstGeom prst="rect">
            <a:avLst/>
          </a:prstGeom>
        </p:spPr>
      </p:pic>
    </p:spTree>
    <p:extLst>
      <p:ext uri="{BB962C8B-B14F-4D97-AF65-F5344CB8AC3E}">
        <p14:creationId xmlns:p14="http://schemas.microsoft.com/office/powerpoint/2010/main" val="1195831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1E5F-719E-FB05-3FF8-EBCB06C3FD78}"/>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6154B1C-9011-1163-70D6-81481B95CBB7}"/>
              </a:ext>
            </a:extLst>
          </p:cNvPr>
          <p:cNvSpPr>
            <a:spLocks noGrp="1"/>
          </p:cNvSpPr>
          <p:nvPr>
            <p:ph type="title"/>
          </p:nvPr>
        </p:nvSpPr>
        <p:spPr>
          <a:xfrm>
            <a:off x="628650" y="1516882"/>
            <a:ext cx="7886700" cy="553200"/>
          </a:xfrm>
        </p:spPr>
        <p:txBody>
          <a:bodyPr>
            <a:normAutofit fontScale="90000"/>
          </a:bodyPr>
          <a:lstStyle/>
          <a:p>
            <a:pPr algn="ctr"/>
            <a:r>
              <a:rPr lang="fr-FR" b="1" dirty="0"/>
              <a:t>L’ALEC Montpellier, un acteur fort dans la sobriété hydrique de la métropole</a:t>
            </a:r>
          </a:p>
        </p:txBody>
      </p:sp>
      <p:sp>
        <p:nvSpPr>
          <p:cNvPr id="4" name="Sous-titre 2">
            <a:extLst>
              <a:ext uri="{FF2B5EF4-FFF2-40B4-BE49-F238E27FC236}">
                <a16:creationId xmlns:a16="http://schemas.microsoft.com/office/drawing/2014/main" id="{0EAB1483-CA66-D9B3-93B4-075F62B7E997}"/>
              </a:ext>
            </a:extLst>
          </p:cNvPr>
          <p:cNvSpPr>
            <a:spLocks noGrp="1"/>
          </p:cNvSpPr>
          <p:nvPr/>
        </p:nvSpPr>
        <p:spPr>
          <a:xfrm>
            <a:off x="1143000" y="2571750"/>
            <a:ext cx="6858000" cy="12417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r>
              <a:rPr lang="fr-FR" sz="1800" b="1" dirty="0">
                <a:effectLst/>
                <a:latin typeface="Calibri" panose="020F0502020204030204" pitchFamily="34" charset="0"/>
                <a:ea typeface="Calibri" panose="020F0502020204030204" pitchFamily="34" charset="0"/>
              </a:rPr>
              <a:t>Mercredi 2 juillet - de 16h30 à 17h30</a:t>
            </a:r>
          </a:p>
          <a:p>
            <a:r>
              <a:rPr lang="fr-FR" dirty="0"/>
              <a:t>Intervention Anaëlle QUILLET - ALEC Montpellier </a:t>
            </a:r>
          </a:p>
        </p:txBody>
      </p:sp>
      <p:pic>
        <p:nvPicPr>
          <p:cNvPr id="5" name="Image 4" descr="Une image contenant texte, Police, conception, Graphique&#10;&#10;Le contenu généré par l’IA peut être incorrect.">
            <a:extLst>
              <a:ext uri="{FF2B5EF4-FFF2-40B4-BE49-F238E27FC236}">
                <a16:creationId xmlns:a16="http://schemas.microsoft.com/office/drawing/2014/main" id="{6AFDEFBA-F1E9-CE71-9984-10BD6B0E04AD}"/>
              </a:ext>
            </a:extLst>
          </p:cNvPr>
          <p:cNvPicPr>
            <a:picLocks noChangeAspect="1"/>
          </p:cNvPicPr>
          <p:nvPr/>
        </p:nvPicPr>
        <p:blipFill>
          <a:blip r:embed="rId2"/>
          <a:stretch>
            <a:fillRect/>
          </a:stretch>
        </p:blipFill>
        <p:spPr>
          <a:xfrm>
            <a:off x="8446168" y="4492190"/>
            <a:ext cx="697832" cy="651310"/>
          </a:xfrm>
          <a:prstGeom prst="rect">
            <a:avLst/>
          </a:prstGeom>
        </p:spPr>
      </p:pic>
      <p:pic>
        <p:nvPicPr>
          <p:cNvPr id="7" name="Image 6" descr="Une image contenant texte, Police, Graphique, logo&#10;&#10;Le contenu généré par l’IA peut être incorrect.">
            <a:extLst>
              <a:ext uri="{FF2B5EF4-FFF2-40B4-BE49-F238E27FC236}">
                <a16:creationId xmlns:a16="http://schemas.microsoft.com/office/drawing/2014/main" id="{DD7327E3-C5E6-F0D9-4CB4-78FCCD62A532}"/>
              </a:ext>
            </a:extLst>
          </p:cNvPr>
          <p:cNvPicPr>
            <a:picLocks noChangeAspect="1"/>
          </p:cNvPicPr>
          <p:nvPr/>
        </p:nvPicPr>
        <p:blipFill>
          <a:blip r:embed="rId3"/>
          <a:stretch>
            <a:fillRect/>
          </a:stretch>
        </p:blipFill>
        <p:spPr>
          <a:xfrm>
            <a:off x="4876799" y="3635358"/>
            <a:ext cx="2021305" cy="946645"/>
          </a:xfrm>
          <a:prstGeom prst="rect">
            <a:avLst/>
          </a:prstGeom>
        </p:spPr>
      </p:pic>
      <p:pic>
        <p:nvPicPr>
          <p:cNvPr id="9" name="Image 8" descr="Une image contenant texte, Police, Graphique, capture d’écran&#10;&#10;Le contenu généré par l’IA peut être incorrect.">
            <a:extLst>
              <a:ext uri="{FF2B5EF4-FFF2-40B4-BE49-F238E27FC236}">
                <a16:creationId xmlns:a16="http://schemas.microsoft.com/office/drawing/2014/main" id="{3A1AEC89-6370-BA22-6426-D986ED42FBC5}"/>
              </a:ext>
            </a:extLst>
          </p:cNvPr>
          <p:cNvPicPr>
            <a:picLocks noChangeAspect="1"/>
          </p:cNvPicPr>
          <p:nvPr/>
        </p:nvPicPr>
        <p:blipFill>
          <a:blip r:embed="rId4"/>
          <a:stretch>
            <a:fillRect/>
          </a:stretch>
        </p:blipFill>
        <p:spPr>
          <a:xfrm>
            <a:off x="2318082" y="3635358"/>
            <a:ext cx="2021306" cy="979266"/>
          </a:xfrm>
          <a:prstGeom prst="rect">
            <a:avLst/>
          </a:prstGeom>
        </p:spPr>
      </p:pic>
    </p:spTree>
    <p:extLst>
      <p:ext uri="{BB962C8B-B14F-4D97-AF65-F5344CB8AC3E}">
        <p14:creationId xmlns:p14="http://schemas.microsoft.com/office/powerpoint/2010/main" val="197184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re 1">
            <a:extLst>
              <a:ext uri="{FF2B5EF4-FFF2-40B4-BE49-F238E27FC236}">
                <a16:creationId xmlns:a16="http://schemas.microsoft.com/office/drawing/2014/main" id="{F14B4547-2AD1-B1F0-FDF2-4F1C40886B29}"/>
              </a:ext>
            </a:extLst>
          </p:cNvPr>
          <p:cNvSpPr>
            <a:spLocks noGrp="1"/>
          </p:cNvSpPr>
          <p:nvPr>
            <p:ph type="title"/>
          </p:nvPr>
        </p:nvSpPr>
        <p:spPr>
          <a:xfrm>
            <a:off x="-685800" y="967638"/>
            <a:ext cx="10515600" cy="888872"/>
          </a:xfrm>
          <a:solidFill>
            <a:srgbClr val="00AFEC"/>
          </a:solidFill>
          <a:ln>
            <a:solidFill>
              <a:srgbClr val="00AFEC"/>
            </a:solidFill>
          </a:ln>
        </p:spPr>
        <p:txBody>
          <a:bodyPr>
            <a:normAutofit/>
          </a:bodyPr>
          <a:lstStyle/>
          <a:p>
            <a:pPr algn="ctr"/>
            <a:r>
              <a:rPr lang="fr-FR" sz="2800" b="1" dirty="0">
                <a:solidFill>
                  <a:schemeClr val="bg1"/>
                </a:solidFill>
                <a:latin typeface="Lato" panose="020F0502020204030203" pitchFamily="34" charset="0"/>
                <a:ea typeface="Lato" panose="020F0502020204030203" pitchFamily="34" charset="0"/>
                <a:cs typeface="Lato" panose="020F0502020204030203" pitchFamily="34" charset="0"/>
              </a:rPr>
              <a:t>Qui </a:t>
            </a:r>
            <a:r>
              <a:rPr lang="fr-FR" sz="2800" b="1" kern="1200" dirty="0">
                <a:solidFill>
                  <a:schemeClr val="bg1"/>
                </a:solidFill>
                <a:latin typeface="Lato" panose="020F0502020204030203" pitchFamily="34" charset="0"/>
                <a:ea typeface="Lato" panose="020F0502020204030203" pitchFamily="34" charset="0"/>
                <a:cs typeface="Lato" panose="020F0502020204030203" pitchFamily="34" charset="0"/>
              </a:rPr>
              <a:t>sommes-nous</a:t>
            </a:r>
            <a:r>
              <a:rPr lang="fr-FR" sz="2800" b="1" dirty="0">
                <a:solidFill>
                  <a:schemeClr val="bg1"/>
                </a:solidFill>
                <a:latin typeface="Lato" panose="020F0502020204030203" pitchFamily="34" charset="0"/>
                <a:ea typeface="Lato" panose="020F0502020204030203" pitchFamily="34" charset="0"/>
                <a:cs typeface="Lato" panose="020F0502020204030203" pitchFamily="34" charset="0"/>
              </a:rPr>
              <a:t> ?</a:t>
            </a:r>
          </a:p>
        </p:txBody>
      </p:sp>
      <p:sp>
        <p:nvSpPr>
          <p:cNvPr id="3" name="Espace réservé du contenu 2">
            <a:extLst>
              <a:ext uri="{FF2B5EF4-FFF2-40B4-BE49-F238E27FC236}">
                <a16:creationId xmlns:a16="http://schemas.microsoft.com/office/drawing/2014/main" id="{DDF2EFF8-D23F-4F8B-CF3C-22EE84D64064}"/>
              </a:ext>
            </a:extLst>
          </p:cNvPr>
          <p:cNvSpPr txBox="1">
            <a:spLocks/>
          </p:cNvSpPr>
          <p:nvPr/>
        </p:nvSpPr>
        <p:spPr>
          <a:xfrm>
            <a:off x="436418" y="1583692"/>
            <a:ext cx="5234620" cy="3723120"/>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ts val="600"/>
              </a:spcBef>
              <a:spcAft>
                <a:spcPts val="1200"/>
              </a:spcAft>
              <a:buFont typeface="Arial" panose="020B0604020202020204" pitchFamily="34" charset="0"/>
              <a:buNone/>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Clr>
                <a:srgbClr val="95C11F"/>
              </a:buClr>
              <a:buFont typeface="Wingdings" panose="05000000000000000000" pitchFamily="2" charset="2"/>
              <a:buChar char="ü"/>
              <a:defRPr lang="fr-FR"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5C11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600"/>
              </a:spcBef>
              <a:spcAft>
                <a:spcPts val="1200"/>
              </a:spcAft>
              <a:buClrTx/>
              <a:buSzTx/>
              <a:buFont typeface="Arial" panose="020B0604020202020204" pitchFamily="34" charset="0"/>
              <a:buNone/>
              <a:tabLst/>
              <a:defRPr/>
            </a:pPr>
            <a:r>
              <a:rPr kumimoji="0" lang="fr-FR"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L’Agence Locale de l’Énergie et du Climat est </a:t>
            </a:r>
            <a:r>
              <a:rPr kumimoji="0" lang="fr-FR" sz="1600" b="0" i="0" u="none" strike="noStrike" kern="1200" cap="none" spc="0" normalizeH="0" baseline="0" noProof="0" dirty="0">
                <a:ln>
                  <a:noFill/>
                </a:ln>
                <a:solidFill>
                  <a:srgbClr val="EA5B0C"/>
                </a:solidFill>
                <a:effectLst/>
                <a:uLnTx/>
                <a:uFillTx/>
                <a:latin typeface="Arial" panose="020B0604020202020204" pitchFamily="34" charset="0"/>
                <a:ea typeface="+mn-ea"/>
                <a:cs typeface="Arial" panose="020B0604020202020204" pitchFamily="34" charset="0"/>
              </a:rPr>
              <a:t>une association reconnue d’intérêt général</a:t>
            </a:r>
            <a:r>
              <a:rPr kumimoji="0" lang="fr-FR"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ayant pour but :</a:t>
            </a:r>
          </a:p>
          <a:p>
            <a:pPr marL="457200" marR="0" lvl="1" indent="-457200" algn="l" defTabSz="914400" rtl="0" eaLnBrk="1" fontAlgn="auto" latinLnBrk="0" hangingPunct="1">
              <a:lnSpc>
                <a:spcPct val="100000"/>
              </a:lnSpc>
              <a:spcBef>
                <a:spcPts val="1000"/>
              </a:spcBef>
              <a:spcAft>
                <a:spcPts val="0"/>
              </a:spcAft>
              <a:buClr>
                <a:srgbClr val="95C11F"/>
              </a:buClr>
              <a:buSzTx/>
              <a:buFont typeface="Wingdings" panose="05000000000000000000" pitchFamily="2" charset="2"/>
              <a:buChar char="ü"/>
              <a:tabLst/>
              <a:defRPr/>
            </a:pPr>
            <a:r>
              <a:rPr kumimoji="0" lang="fr-FR"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D’aider les différents publics à connaître et agir sur leur consommation d’eau et d’énergie</a:t>
            </a:r>
          </a:p>
          <a:p>
            <a:pPr marL="457200" marR="0" lvl="1" indent="-457200" algn="l" defTabSz="914400" rtl="0" eaLnBrk="1" fontAlgn="auto" latinLnBrk="0" hangingPunct="1">
              <a:lnSpc>
                <a:spcPct val="100000"/>
              </a:lnSpc>
              <a:spcBef>
                <a:spcPts val="1000"/>
              </a:spcBef>
              <a:spcAft>
                <a:spcPts val="0"/>
              </a:spcAft>
              <a:buClr>
                <a:srgbClr val="95C11F"/>
              </a:buClr>
              <a:buSzTx/>
              <a:buFont typeface="Wingdings" panose="05000000000000000000" pitchFamily="2" charset="2"/>
              <a:buChar char="ü"/>
              <a:tabLst/>
              <a:defRPr/>
            </a:pPr>
            <a:r>
              <a:rPr kumimoji="0" lang="fr-FR"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D’accompagner l’émergence de projets sur les économies d’énergie et d’eau et les énergies renouvelables</a:t>
            </a:r>
          </a:p>
        </p:txBody>
      </p:sp>
      <p:pic>
        <p:nvPicPr>
          <p:cNvPr id="6" name="Image 5">
            <a:extLst>
              <a:ext uri="{FF2B5EF4-FFF2-40B4-BE49-F238E27FC236}">
                <a16:creationId xmlns:a16="http://schemas.microsoft.com/office/drawing/2014/main" id="{AD788FC7-CCCA-0C4A-8FA8-AE521A9DF9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139" y="2692686"/>
            <a:ext cx="2445699" cy="11886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336BF6F-1CF6-93F8-4367-0C0A7164BC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D5019F7-9D33-6689-CA43-F804C48A63DB}"/>
              </a:ext>
            </a:extLst>
          </p:cNvPr>
          <p:cNvSpPr>
            <a:spLocks noGrp="1"/>
          </p:cNvSpPr>
          <p:nvPr>
            <p:ph type="title"/>
          </p:nvPr>
        </p:nvSpPr>
        <p:spPr>
          <a:xfrm>
            <a:off x="-685800" y="967638"/>
            <a:ext cx="10515600" cy="888872"/>
          </a:xfrm>
          <a:solidFill>
            <a:srgbClr val="00AFEC"/>
          </a:solidFill>
          <a:ln>
            <a:solidFill>
              <a:srgbClr val="00AFEC"/>
            </a:solidFill>
          </a:ln>
        </p:spPr>
        <p:txBody>
          <a:bodyPr>
            <a:normAutofit/>
          </a:bodyPr>
          <a:lstStyle/>
          <a:p>
            <a:pPr algn="ctr"/>
            <a:r>
              <a:rPr lang="fr-FR" sz="2800" b="1" dirty="0">
                <a:solidFill>
                  <a:schemeClr val="bg1"/>
                </a:solidFill>
                <a:latin typeface="Lato" panose="020F0502020204030203" pitchFamily="34" charset="0"/>
                <a:ea typeface="Lato" panose="020F0502020204030203" pitchFamily="34" charset="0"/>
                <a:cs typeface="Lato" panose="020F0502020204030203" pitchFamily="34" charset="0"/>
              </a:rPr>
              <a:t>Action auprès des scolaires</a:t>
            </a:r>
          </a:p>
        </p:txBody>
      </p:sp>
      <p:sp>
        <p:nvSpPr>
          <p:cNvPr id="3" name="Espace réservé du contenu 2">
            <a:extLst>
              <a:ext uri="{FF2B5EF4-FFF2-40B4-BE49-F238E27FC236}">
                <a16:creationId xmlns:a16="http://schemas.microsoft.com/office/drawing/2014/main" id="{8A9AA3C2-E522-F847-7A0D-9C0025ABA0E4}"/>
              </a:ext>
            </a:extLst>
          </p:cNvPr>
          <p:cNvSpPr txBox="1">
            <a:spLocks/>
          </p:cNvSpPr>
          <p:nvPr/>
        </p:nvSpPr>
        <p:spPr>
          <a:xfrm>
            <a:off x="436418" y="1583692"/>
            <a:ext cx="5234620" cy="3723120"/>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ts val="600"/>
              </a:spcBef>
              <a:spcAft>
                <a:spcPts val="1200"/>
              </a:spcAft>
              <a:buFont typeface="Arial" panose="020B0604020202020204" pitchFamily="34" charset="0"/>
              <a:buNone/>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Clr>
                <a:srgbClr val="95C11F"/>
              </a:buClr>
              <a:buFont typeface="Wingdings" panose="05000000000000000000" pitchFamily="2" charset="2"/>
              <a:buChar char="ü"/>
              <a:defRPr lang="fr-FR"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5C11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457200" algn="l" defTabSz="914400" rtl="0" eaLnBrk="1" fontAlgn="auto" latinLnBrk="0" hangingPunct="1">
              <a:lnSpc>
                <a:spcPct val="100000"/>
              </a:lnSpc>
              <a:spcBef>
                <a:spcPts val="1000"/>
              </a:spcBef>
              <a:spcAft>
                <a:spcPts val="0"/>
              </a:spcAft>
              <a:buClr>
                <a:srgbClr val="95C11F"/>
              </a:buClr>
              <a:buSzTx/>
              <a:buFont typeface="Wingdings" panose="05000000000000000000" pitchFamily="2" charset="2"/>
              <a:buChar char="ü"/>
              <a:tabLst/>
              <a:defRPr/>
            </a:pPr>
            <a:r>
              <a:rPr lang="fr-FR" sz="1600" b="0" i="0" dirty="0">
                <a:effectLst/>
                <a:latin typeface="+mn-lt"/>
              </a:rPr>
              <a:t>Ensemble, tous les acteurs de l’établissement forment une équipe et se lancent le défi de réaliser des économies d’énergie et d’eau, essentiellement au travers d’</a:t>
            </a:r>
            <a:r>
              <a:rPr lang="fr-FR" sz="1600" b="0" i="0" dirty="0" err="1">
                <a:effectLst/>
                <a:latin typeface="+mn-lt"/>
              </a:rPr>
              <a:t>éco-gestes</a:t>
            </a:r>
            <a:r>
              <a:rPr lang="fr-FR" sz="1600" b="0" i="0" dirty="0">
                <a:effectLst/>
                <a:latin typeface="+mn-lt"/>
              </a:rPr>
              <a:t> et de l’optimisation du fonctionnement des équipements. </a:t>
            </a:r>
            <a:endParaRPr kumimoji="0" lang="fr-FR" sz="1600" b="0" i="0" u="none" strike="noStrike" kern="1200" cap="none" spc="0" normalizeH="0" baseline="0" noProof="0" dirty="0">
              <a:ln>
                <a:noFill/>
              </a:ln>
              <a:effectLst/>
              <a:uLnTx/>
              <a:uFillTx/>
              <a:latin typeface="+mn-lt"/>
              <a:ea typeface="+mn-ea"/>
              <a:cs typeface="Arial" panose="020B0604020202020204" pitchFamily="34" charset="0"/>
            </a:endParaRPr>
          </a:p>
          <a:p>
            <a:pPr marL="457200" marR="0" lvl="1" indent="-457200" algn="l" defTabSz="914400" rtl="0" eaLnBrk="1" fontAlgn="auto" latinLnBrk="0" hangingPunct="1">
              <a:lnSpc>
                <a:spcPct val="100000"/>
              </a:lnSpc>
              <a:spcBef>
                <a:spcPts val="1000"/>
              </a:spcBef>
              <a:spcAft>
                <a:spcPts val="0"/>
              </a:spcAft>
              <a:buClr>
                <a:srgbClr val="95C11F"/>
              </a:buClr>
              <a:buSzTx/>
              <a:buFont typeface="Wingdings" panose="05000000000000000000" pitchFamily="2" charset="2"/>
              <a:buChar char="ü"/>
              <a:tabLst/>
              <a:defRPr/>
            </a:pPr>
            <a:r>
              <a:rPr lang="fr-FR" sz="1600" b="0" i="0" dirty="0">
                <a:effectLst/>
                <a:latin typeface="+mn-lt"/>
              </a:rPr>
              <a:t>Tous les mois, pendant 2 ans, les établissements participants reçoivent les relevés de consommation leur permettant de mesurer les efforts de chacun. </a:t>
            </a:r>
            <a:endParaRPr kumimoji="0" lang="fr-FR" sz="1600" b="0" i="0" u="none" strike="noStrike" kern="1200" cap="none" spc="0" normalizeH="0" baseline="0" noProof="0" dirty="0">
              <a:ln>
                <a:noFill/>
              </a:ln>
              <a:effectLst/>
              <a:uLnTx/>
              <a:uFillTx/>
              <a:latin typeface="+mn-lt"/>
              <a:ea typeface="+mn-ea"/>
              <a:cs typeface="Arial" panose="020B0604020202020204" pitchFamily="34" charset="0"/>
            </a:endParaRPr>
          </a:p>
        </p:txBody>
      </p:sp>
      <p:pic>
        <p:nvPicPr>
          <p:cNvPr id="2050" name="Picture 2" descr="logo du défi des éco'minots pour les économies d'eau et d'énergie dans les écoles">
            <a:extLst>
              <a:ext uri="{FF2B5EF4-FFF2-40B4-BE49-F238E27FC236}">
                <a16:creationId xmlns:a16="http://schemas.microsoft.com/office/drawing/2014/main" id="{28BE7E20-1F08-946B-F1E8-2AF823E98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083" y="2117797"/>
            <a:ext cx="2857499" cy="233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16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2276018-957E-FEE3-EAE1-798CAA0E69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C89E00-B260-9475-0E02-E80D24EEB1E0}"/>
              </a:ext>
            </a:extLst>
          </p:cNvPr>
          <p:cNvSpPr>
            <a:spLocks noGrp="1"/>
          </p:cNvSpPr>
          <p:nvPr>
            <p:ph type="title"/>
          </p:nvPr>
        </p:nvSpPr>
        <p:spPr>
          <a:xfrm>
            <a:off x="-685800" y="967638"/>
            <a:ext cx="10515600" cy="888872"/>
          </a:xfrm>
          <a:solidFill>
            <a:srgbClr val="00AFEC"/>
          </a:solidFill>
          <a:ln>
            <a:solidFill>
              <a:srgbClr val="00AFEC"/>
            </a:solidFill>
          </a:ln>
        </p:spPr>
        <p:txBody>
          <a:bodyPr>
            <a:normAutofit/>
          </a:bodyPr>
          <a:lstStyle/>
          <a:p>
            <a:pPr algn="ctr"/>
            <a:r>
              <a:rPr lang="fr-FR" sz="2800" b="1" dirty="0">
                <a:solidFill>
                  <a:schemeClr val="bg1"/>
                </a:solidFill>
                <a:latin typeface="Lato" panose="020F0502020204030203" pitchFamily="34" charset="0"/>
                <a:ea typeface="Lato" panose="020F0502020204030203" pitchFamily="34" charset="0"/>
                <a:cs typeface="Lato" panose="020F0502020204030203" pitchFamily="34" charset="0"/>
              </a:rPr>
              <a:t>Action auprès des particuliers</a:t>
            </a:r>
          </a:p>
        </p:txBody>
      </p:sp>
      <p:sp>
        <p:nvSpPr>
          <p:cNvPr id="3" name="Espace réservé du contenu 2">
            <a:extLst>
              <a:ext uri="{FF2B5EF4-FFF2-40B4-BE49-F238E27FC236}">
                <a16:creationId xmlns:a16="http://schemas.microsoft.com/office/drawing/2014/main" id="{213D731B-4B9A-CD47-E685-42419A200885}"/>
              </a:ext>
            </a:extLst>
          </p:cNvPr>
          <p:cNvSpPr txBox="1">
            <a:spLocks/>
          </p:cNvSpPr>
          <p:nvPr/>
        </p:nvSpPr>
        <p:spPr>
          <a:xfrm>
            <a:off x="128687" y="1530346"/>
            <a:ext cx="4575198" cy="3723120"/>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ts val="600"/>
              </a:spcBef>
              <a:spcAft>
                <a:spcPts val="1200"/>
              </a:spcAft>
              <a:buFont typeface="Arial" panose="020B0604020202020204" pitchFamily="34" charset="0"/>
              <a:buNone/>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Clr>
                <a:srgbClr val="95C11F"/>
              </a:buClr>
              <a:buFont typeface="Wingdings" panose="05000000000000000000" pitchFamily="2" charset="2"/>
              <a:buChar char="ü"/>
              <a:defRPr lang="fr-FR"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5C11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1000"/>
              </a:spcBef>
              <a:spcAft>
                <a:spcPts val="0"/>
              </a:spcAft>
              <a:buClr>
                <a:srgbClr val="95C11F"/>
              </a:buClr>
              <a:buSzTx/>
              <a:buNone/>
              <a:tabLst/>
              <a:defRPr/>
            </a:pPr>
            <a:r>
              <a:rPr kumimoji="0" 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Retour d’expérience du défi Eco l’eau à Castries (janvier – juin 2022):</a:t>
            </a:r>
          </a:p>
          <a:p>
            <a:pPr marL="457200" marR="0" lvl="1" indent="-457200" algn="l" defTabSz="914400" rtl="0" eaLnBrk="1" fontAlgn="auto" latinLnBrk="0" hangingPunct="1">
              <a:lnSpc>
                <a:spcPct val="100000"/>
              </a:lnSpc>
              <a:spcBef>
                <a:spcPts val="1000"/>
              </a:spcBef>
              <a:spcAft>
                <a:spcPts val="0"/>
              </a:spcAft>
              <a:buClr>
                <a:srgbClr val="95C11F"/>
              </a:buClr>
              <a:buSzTx/>
              <a:buFont typeface="Wingdings" panose="05000000000000000000" pitchFamily="2" charset="2"/>
              <a:buChar char="ü"/>
              <a:tabLst/>
              <a:defRPr/>
            </a:pPr>
            <a:r>
              <a:rPr lang="fr-FR" sz="1400" dirty="0">
                <a:latin typeface="+mn-lt"/>
              </a:rPr>
              <a:t>C</a:t>
            </a:r>
            <a:r>
              <a:rPr lang="fr-FR" sz="1400" b="0" i="0" dirty="0">
                <a:effectLst/>
                <a:latin typeface="+mn-lt"/>
              </a:rPr>
              <a:t>hallenge d’économie d’eau organisé par l’ALEC Montpellier Métropole en partenariat avec la commune de Castries, Véolia et le Master Eau de Montpellier et soutenu par l’Agence de l’Eau.</a:t>
            </a:r>
          </a:p>
          <a:p>
            <a:pPr marL="457200" marR="0" lvl="1" indent="-457200" algn="l" defTabSz="914400" rtl="0" eaLnBrk="1" fontAlgn="auto" latinLnBrk="0" hangingPunct="1">
              <a:lnSpc>
                <a:spcPct val="100000"/>
              </a:lnSpc>
              <a:spcBef>
                <a:spcPts val="1000"/>
              </a:spcBef>
              <a:spcAft>
                <a:spcPts val="0"/>
              </a:spcAft>
              <a:buClr>
                <a:srgbClr val="95C11F"/>
              </a:buClr>
              <a:buSzTx/>
              <a:buFont typeface="Wingdings" panose="05000000000000000000" pitchFamily="2" charset="2"/>
              <a:buChar char="ü"/>
              <a:tabLst/>
              <a:defRPr/>
            </a:pPr>
            <a:r>
              <a:rPr kumimoji="0" lang="fr-FR" sz="1400" u="none" strike="noStrike" kern="1200" cap="none" spc="0" normalizeH="0" baseline="0" noProof="0" dirty="0">
                <a:ln>
                  <a:noFill/>
                </a:ln>
                <a:uLnTx/>
                <a:uFillTx/>
                <a:latin typeface="+mn-lt"/>
                <a:ea typeface="+mn-ea"/>
                <a:cs typeface="Arial" panose="020B0604020202020204" pitchFamily="34" charset="0"/>
              </a:rPr>
              <a:t>110 Familles équipés, 40 familles étudiées </a:t>
            </a:r>
            <a:r>
              <a:rPr lang="fr-FR" sz="1400" dirty="0">
                <a:latin typeface="+mn-lt"/>
              </a:rPr>
              <a:t>via la télérelève pendant 6 mois</a:t>
            </a:r>
          </a:p>
          <a:p>
            <a:pPr marL="457200" marR="0" lvl="1" indent="-457200" algn="l" defTabSz="914400" rtl="0" eaLnBrk="1" fontAlgn="auto" latinLnBrk="0" hangingPunct="1">
              <a:lnSpc>
                <a:spcPct val="100000"/>
              </a:lnSpc>
              <a:spcBef>
                <a:spcPts val="1000"/>
              </a:spcBef>
              <a:spcAft>
                <a:spcPts val="0"/>
              </a:spcAft>
              <a:buClr>
                <a:srgbClr val="95C11F"/>
              </a:buClr>
              <a:buSzTx/>
              <a:buFont typeface="Wingdings" panose="05000000000000000000" pitchFamily="2" charset="2"/>
              <a:buChar char="ü"/>
              <a:tabLst/>
              <a:defRPr/>
            </a:pPr>
            <a:r>
              <a:rPr kumimoji="0" lang="fr-FR" sz="1400" b="0" i="0" u="none" strike="noStrike" kern="1200" cap="none" spc="0" normalizeH="0" baseline="0" noProof="0" dirty="0">
                <a:ln>
                  <a:noFill/>
                </a:ln>
                <a:effectLst/>
                <a:uLnTx/>
                <a:uFillTx/>
                <a:latin typeface="+mn-lt"/>
                <a:ea typeface="+mn-ea"/>
                <a:cs typeface="Arial" panose="020B0604020202020204" pitchFamily="34" charset="0"/>
              </a:rPr>
              <a:t>Une baisse de 20% de la consommation totale des foyers par rapports aux mêmes mois en 2021</a:t>
            </a:r>
          </a:p>
        </p:txBody>
      </p:sp>
      <p:pic>
        <p:nvPicPr>
          <p:cNvPr id="5" name="Image 4">
            <a:extLst>
              <a:ext uri="{FF2B5EF4-FFF2-40B4-BE49-F238E27FC236}">
                <a16:creationId xmlns:a16="http://schemas.microsoft.com/office/drawing/2014/main" id="{4726912E-7CA2-9D49-84EF-71DE43AC6D50}"/>
              </a:ext>
            </a:extLst>
          </p:cNvPr>
          <p:cNvPicPr>
            <a:picLocks noChangeAspect="1"/>
          </p:cNvPicPr>
          <p:nvPr/>
        </p:nvPicPr>
        <p:blipFill>
          <a:blip r:embed="rId3"/>
          <a:srcRect l="3391" r="3971" b="10516"/>
          <a:stretch/>
        </p:blipFill>
        <p:spPr>
          <a:xfrm>
            <a:off x="4639938" y="2548953"/>
            <a:ext cx="4155567" cy="1476075"/>
          </a:xfrm>
          <a:prstGeom prst="rect">
            <a:avLst/>
          </a:prstGeom>
        </p:spPr>
      </p:pic>
    </p:spTree>
    <p:extLst>
      <p:ext uri="{BB962C8B-B14F-4D97-AF65-F5344CB8AC3E}">
        <p14:creationId xmlns:p14="http://schemas.microsoft.com/office/powerpoint/2010/main" val="372804564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6041</TotalTime>
  <Words>1153</Words>
  <Application>Microsoft Office PowerPoint</Application>
  <PresentationFormat>Affichage à l'écran (16:9)</PresentationFormat>
  <Paragraphs>108</Paragraphs>
  <Slides>17</Slides>
  <Notes>12</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17</vt:i4>
      </vt:variant>
    </vt:vector>
  </HeadingPairs>
  <TitlesOfParts>
    <vt:vector size="28" baseType="lpstr">
      <vt:lpstr>Aptos</vt:lpstr>
      <vt:lpstr>Arial</vt:lpstr>
      <vt:lpstr>Arial Narrow</vt:lpstr>
      <vt:lpstr>Calibri</vt:lpstr>
      <vt:lpstr>Helvetica</vt:lpstr>
      <vt:lpstr>KitRounded-Medium</vt:lpstr>
      <vt:lpstr>Lato</vt:lpstr>
      <vt:lpstr>Open Sans</vt:lpstr>
      <vt:lpstr>Wingdings</vt:lpstr>
      <vt:lpstr>Simple Light</vt:lpstr>
      <vt:lpstr>Thème Office</vt:lpstr>
      <vt:lpstr>Présentation PowerPoint</vt:lpstr>
      <vt:lpstr>L’ALEC Montpellier, un acteur fort dans la sobriété hydrique de la métropole</vt:lpstr>
      <vt:lpstr>Le club des économies d’eau et de tarification</vt:lpstr>
      <vt:lpstr>Les objectifs du club</vt:lpstr>
      <vt:lpstr>Présentation PowerPoint</vt:lpstr>
      <vt:lpstr>L’ALEC Montpellier, un acteur fort dans la sobriété hydrique de la métropole</vt:lpstr>
      <vt:lpstr>Qui sommes-nous ?</vt:lpstr>
      <vt:lpstr>Action auprès des scolaires</vt:lpstr>
      <vt:lpstr>Action auprès des particuliers</vt:lpstr>
      <vt:lpstr>Le Conseil en Eau Partagé :  l’accompagnement des collectivités</vt:lpstr>
      <vt:lpstr>Le label Commune Econome en Eau</vt:lpstr>
      <vt:lpstr>Présentation PowerPoint</vt:lpstr>
      <vt:lpstr>Le label Commune Econome en Eau</vt:lpstr>
      <vt:lpstr>Communication autour du label </vt:lpstr>
      <vt:lpstr>Formations</vt:lpstr>
      <vt:lpstr>AdaptonEau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Anaelle</dc:creator>
  <cp:lastModifiedBy>Adrien COSSUTTA</cp:lastModifiedBy>
  <cp:revision>10</cp:revision>
  <dcterms:modified xsi:type="dcterms:W3CDTF">2025-07-02T04:59:10Z</dcterms:modified>
</cp:coreProperties>
</file>