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79" r:id="rId2"/>
    <p:sldId id="585" r:id="rId3"/>
    <p:sldId id="578" r:id="rId4"/>
    <p:sldId id="581" r:id="rId5"/>
    <p:sldId id="580" r:id="rId6"/>
    <p:sldId id="582" r:id="rId7"/>
    <p:sldId id="583" r:id="rId8"/>
    <p:sldId id="584" r:id="rId9"/>
    <p:sldId id="586" r:id="rId10"/>
    <p:sldId id="587" r:id="rId11"/>
    <p:sldId id="588" r:id="rId12"/>
    <p:sldId id="590" r:id="rId13"/>
    <p:sldId id="58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E8E"/>
    <a:srgbClr val="23BACF"/>
    <a:srgbClr val="A0C515"/>
    <a:srgbClr val="FFFFFF"/>
    <a:srgbClr val="48535A"/>
    <a:srgbClr val="B4D241"/>
    <a:srgbClr val="A1C711"/>
    <a:srgbClr val="84C16A"/>
    <a:srgbClr val="92C14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20456-D133-439A-9E5F-48C2B6BA16E4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559D9-5C2D-4875-A673-D70E65A32E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47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0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26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3EBA8-7ABA-9029-D574-4E631883C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EEA919-940D-6795-64F9-4AFE9209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74ABB-3972-8C55-881F-BF041B28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E3AECE-CED2-FF98-F707-1C670AA9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83ED08-27C3-9C14-42AF-5176CE61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2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CB532-ED04-EDAC-5826-5FB0C10E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0E576D-035B-364E-F4D7-C6A3FC06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B861A7-3FC4-1B4F-D941-32EFB487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1016C-A3EC-513C-4C19-0B39EA48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675398-89C3-4D9B-1DEF-7AEA24B4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2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169546-CA84-42F8-ADE0-39C1B1362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DAC5F5-207D-C4D0-F53D-7740F7E15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6FA102-9C3A-DAF7-723F-C3F0E29F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200558-6601-9C95-A06B-F41C2F39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3D685-CC30-28CA-EC36-81924F96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58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EB10B7-9778-4980-9B6E-97C58A23E447}"/>
              </a:ext>
            </a:extLst>
          </p:cNvPr>
          <p:cNvSpPr/>
          <p:nvPr userDrawn="1"/>
        </p:nvSpPr>
        <p:spPr>
          <a:xfrm>
            <a:off x="865658" y="6629038"/>
            <a:ext cx="9746924" cy="97200"/>
          </a:xfrm>
          <a:prstGeom prst="rect">
            <a:avLst/>
          </a:prstGeom>
          <a:gradFill flip="none" rotWithShape="1">
            <a:gsLst>
              <a:gs pos="0">
                <a:srgbClr val="32B9C8"/>
              </a:gs>
              <a:gs pos="100000">
                <a:srgbClr val="A0C51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0AF3D93-C05D-4FCC-80BE-FFB83911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293162"/>
            <a:ext cx="10515600" cy="1098316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46505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2B37252-51AB-4BE3-9DA9-34837288B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3799" y="6402989"/>
            <a:ext cx="1111367" cy="363769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5A4D401-FC9A-4FB8-9E2D-85D5E0E4F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536" y="6276838"/>
            <a:ext cx="8748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Club des économies d'eau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23299B1-7543-484F-8FEB-E3AF72193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12623" y="6276838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76616240-CD72-45B6-980A-B0B987596F7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F3EC41E-260B-4BC6-A4E6-7C1BF984B0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3" y="6278955"/>
            <a:ext cx="80224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2C49C-A659-8296-A80C-61466F1F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2BD4C3-ED2C-681A-4089-F2FD7D17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05618-9E44-8264-2EE5-38ED1CE8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BE5DF-5946-DC87-E510-6EBE9186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422FC3-B386-DC5C-5A82-6B2DF67A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95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D4EF0-1271-0BAB-AB66-558B94AC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1DC3A4-7E9C-4EC3-BFB1-6A45F8488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FE7ED0-DA6A-D677-6936-66EC343D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BA33A-A4AB-9A02-6BF1-A68345DD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EB74D-CCB5-6D2B-4D5A-AE2749C3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79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D003B-9145-FE8A-4C60-54E609C7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70941-E606-4343-A74B-F9F94AC72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92AFC9-A95E-C09F-1243-5EE7DF107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04B33C-8457-64CD-0184-44E1F23D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09B7E8-5077-C89D-BC3D-35E31A42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07CD85-F865-BCC8-3BC3-120FEF0D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02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139A9-8496-065A-2F49-073609FC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6328D2-9006-3786-9FCF-B5DACCF5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CC279C-3594-1E6B-AE1F-30C5C5093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43324E-129F-958B-29A7-9529374EE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D00E96-86FC-BD67-7B5A-FF3532DC6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0182FF-9792-DA51-52F3-AB64A1E3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CA83F5-3CFD-CB3D-7069-0F60B387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43E8CD-8083-F628-028C-EB22D46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6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555DB-8B9A-7AB2-7DD6-02517BFA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04BD75-6600-854B-6CA7-AFCEC607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71B04E-D87A-0875-33D0-BE759294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1DAE07-17D3-6443-05FB-E3B8F801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37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535DA8-4FE0-90EC-F6BA-AC85446D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9DF36F-C9B1-12A4-B809-CC8A9F5E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BE9EC1-7AA4-4957-94C3-9F4227EB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22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215DB-BA63-0B10-8354-049C1A27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767CE-8915-4DD9-ACF0-3110C954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84628C-D4C5-F88A-1B41-0EF7A6872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1F1507-257B-ED4E-F79D-46A1EB53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0901BB-D6E5-8A1A-BF62-08B484F8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F207E1-33FB-BC75-CAE9-D03E2239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1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2E04F-A1DF-08E4-7FC6-48929D70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76F7DF-8C0A-1009-79DF-386DBCD91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327325-B14E-5111-825B-3E8F069C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EABABC-A67D-BA1F-2442-B7042447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65A856-0027-2DEB-BE01-66D4FF8A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FDA6C-701E-38AA-F969-DC5FD415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39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D5F721-DF13-A7B0-23A8-A5C580AD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5E5C41-3846-F0C7-9205-51BD17D7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5D9F9C-18C0-4626-CCE0-409C6D1DB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7EBA3-A2E2-B9B9-EA47-6BA53C73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C0391-78B3-5CD6-3A78-FFF0FCA2F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02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B2B25144-D7EB-4AE0-42C5-E05C46514A4F}"/>
              </a:ext>
            </a:extLst>
          </p:cNvPr>
          <p:cNvSpPr txBox="1">
            <a:spLocks/>
          </p:cNvSpPr>
          <p:nvPr/>
        </p:nvSpPr>
        <p:spPr>
          <a:xfrm>
            <a:off x="626309" y="901126"/>
            <a:ext cx="8590085" cy="1842530"/>
          </a:xfrm>
          <a:prstGeom prst="rect">
            <a:avLst/>
          </a:prstGeom>
          <a:noFill/>
          <a:ln w="155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2B9C8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fr-FR" sz="2200" u="sng" spc="70" dirty="0">
                <a:solidFill>
                  <a:srgbClr val="A0C515"/>
                </a:solidFill>
              </a:rPr>
              <a:t>RECUPERATION DE L’EAU DE LA PISCINE POUR L’ARROSAGE DU TERRAIN DE RUGBY ET DES ESPACES VERTS</a:t>
            </a:r>
          </a:p>
          <a:p>
            <a:pPr algn="ctr">
              <a:lnSpc>
                <a:spcPct val="160000"/>
              </a:lnSpc>
            </a:pPr>
            <a:r>
              <a:rPr lang="fr-FR" spc="70" dirty="0">
                <a:solidFill>
                  <a:srgbClr val="48535A"/>
                </a:solidFill>
              </a:rPr>
              <a:t> 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B77A907-9D9D-FCF1-1450-5F0254FF798A}"/>
              </a:ext>
            </a:extLst>
          </p:cNvPr>
          <p:cNvSpPr txBox="1">
            <a:spLocks/>
          </p:cNvSpPr>
          <p:nvPr/>
        </p:nvSpPr>
        <p:spPr>
          <a:xfrm>
            <a:off x="2415682" y="5571716"/>
            <a:ext cx="3111909" cy="1038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2B9C8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fr-FR" sz="2400" dirty="0">
              <a:solidFill>
                <a:srgbClr val="435057"/>
              </a:solidFill>
              <a:highlight>
                <a:srgbClr val="FFFF00"/>
              </a:highlight>
            </a:endParaRPr>
          </a:p>
        </p:txBody>
      </p:sp>
      <p:sp>
        <p:nvSpPr>
          <p:cNvPr id="9" name="Freeform 26">
            <a:extLst>
              <a:ext uri="{FF2B5EF4-FFF2-40B4-BE49-F238E27FC236}">
                <a16:creationId xmlns:a16="http://schemas.microsoft.com/office/drawing/2014/main" id="{7510F700-C2EC-41B1-20B4-B598D5063711}"/>
              </a:ext>
            </a:extLst>
          </p:cNvPr>
          <p:cNvSpPr/>
          <p:nvPr/>
        </p:nvSpPr>
        <p:spPr>
          <a:xfrm>
            <a:off x="10225772" y="5631483"/>
            <a:ext cx="1813449" cy="1038859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FFF05D0-36F2-759D-61CB-5607AB46E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24"/>
          <a:stretch/>
        </p:blipFill>
        <p:spPr>
          <a:xfrm>
            <a:off x="8605931" y="5655436"/>
            <a:ext cx="1220926" cy="1038860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CF68A822-2984-A9DD-20AA-7B1405BF0D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574974" cy="493449"/>
          </a:xfrm>
          <a:prstGeom prst="rect">
            <a:avLst/>
          </a:prstGeom>
          <a:noFill/>
          <a:ln w="155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2B9C8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244E8E"/>
                </a:solidFill>
              </a:rPr>
              <a:t>14 décembre 2023 | Trophées d’économies d’eau – Prix du jury 2023</a:t>
            </a:r>
            <a:endParaRPr lang="fr-FR" sz="1400" dirty="0">
              <a:solidFill>
                <a:srgbClr val="244E8E"/>
              </a:solidFill>
            </a:endParaRPr>
          </a:p>
        </p:txBody>
      </p:sp>
      <p:pic>
        <p:nvPicPr>
          <p:cNvPr id="8" name="image5.jpeg">
            <a:extLst>
              <a:ext uri="{FF2B5EF4-FFF2-40B4-BE49-F238E27FC236}">
                <a16:creationId xmlns:a16="http://schemas.microsoft.com/office/drawing/2014/main" id="{C1D77B0D-3C83-CB9F-26F8-6C11123A89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224" y="5618332"/>
            <a:ext cx="2115458" cy="99224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Graphique 16" descr="Eau avec un remplissage uni">
            <a:extLst>
              <a:ext uri="{FF2B5EF4-FFF2-40B4-BE49-F238E27FC236}">
                <a16:creationId xmlns:a16="http://schemas.microsoft.com/office/drawing/2014/main" id="{6DEF429E-06F4-9610-7C69-A27646D04251}"/>
              </a:ext>
            </a:extLst>
          </p:cNvPr>
          <p:cNvSpPr/>
          <p:nvPr/>
        </p:nvSpPr>
        <p:spPr>
          <a:xfrm>
            <a:off x="9506266" y="370901"/>
            <a:ext cx="3136532" cy="4738421"/>
          </a:xfrm>
          <a:custGeom>
            <a:avLst/>
            <a:gdLst>
              <a:gd name="connsiteX0" fmla="*/ 1568266 w 3136532"/>
              <a:gd name="connsiteY0" fmla="*/ 0 h 4707648"/>
              <a:gd name="connsiteX1" fmla="*/ 0 w 3136532"/>
              <a:gd name="connsiteY1" fmla="*/ 3159080 h 4707648"/>
              <a:gd name="connsiteX2" fmla="*/ 1568266 w 3136532"/>
              <a:gd name="connsiteY2" fmla="*/ 4707648 h 4707648"/>
              <a:gd name="connsiteX3" fmla="*/ 3136533 w 3136532"/>
              <a:gd name="connsiteY3" fmla="*/ 3159080 h 4707648"/>
              <a:gd name="connsiteX4" fmla="*/ 1568266 w 3136532"/>
              <a:gd name="connsiteY4" fmla="*/ 0 h 470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532" h="4707648">
                <a:moveTo>
                  <a:pt x="1568266" y="0"/>
                </a:moveTo>
                <a:cubicBezTo>
                  <a:pt x="1568266" y="0"/>
                  <a:pt x="0" y="2180385"/>
                  <a:pt x="0" y="3159080"/>
                </a:cubicBezTo>
                <a:cubicBezTo>
                  <a:pt x="0" y="4013890"/>
                  <a:pt x="702583" y="4707648"/>
                  <a:pt x="1568266" y="4707648"/>
                </a:cubicBezTo>
                <a:cubicBezTo>
                  <a:pt x="2433949" y="4707648"/>
                  <a:pt x="3136533" y="4013890"/>
                  <a:pt x="3136533" y="3159080"/>
                </a:cubicBezTo>
                <a:cubicBezTo>
                  <a:pt x="3136533" y="2174190"/>
                  <a:pt x="1568266" y="0"/>
                  <a:pt x="1568266" y="0"/>
                </a:cubicBezTo>
                <a:close/>
              </a:path>
            </a:pathLst>
          </a:custGeom>
          <a:solidFill>
            <a:srgbClr val="23BACF">
              <a:alpha val="50196"/>
            </a:srgbClr>
          </a:solidFill>
          <a:ln w="3998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4" name="Graphique 12" descr="Eau avec un remplissage uni">
            <a:extLst>
              <a:ext uri="{FF2B5EF4-FFF2-40B4-BE49-F238E27FC236}">
                <a16:creationId xmlns:a16="http://schemas.microsoft.com/office/drawing/2014/main" id="{497F4CA9-B1BB-6E6B-2337-6D3B394FFA17}"/>
              </a:ext>
            </a:extLst>
          </p:cNvPr>
          <p:cNvSpPr/>
          <p:nvPr/>
        </p:nvSpPr>
        <p:spPr>
          <a:xfrm>
            <a:off x="8872316" y="370901"/>
            <a:ext cx="3166906" cy="4738421"/>
          </a:xfrm>
          <a:custGeom>
            <a:avLst/>
            <a:gdLst>
              <a:gd name="connsiteX0" fmla="*/ 1568266 w 3136532"/>
              <a:gd name="connsiteY0" fmla="*/ 0 h 4765231"/>
              <a:gd name="connsiteX1" fmla="*/ 0 w 3136532"/>
              <a:gd name="connsiteY1" fmla="*/ 3197721 h 4765231"/>
              <a:gd name="connsiteX2" fmla="*/ 1568266 w 3136532"/>
              <a:gd name="connsiteY2" fmla="*/ 4765232 h 4765231"/>
              <a:gd name="connsiteX3" fmla="*/ 3136533 w 3136532"/>
              <a:gd name="connsiteY3" fmla="*/ 3197721 h 4765231"/>
              <a:gd name="connsiteX4" fmla="*/ 1568266 w 3136532"/>
              <a:gd name="connsiteY4" fmla="*/ 0 h 476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532" h="4765231">
                <a:moveTo>
                  <a:pt x="1568266" y="0"/>
                </a:moveTo>
                <a:cubicBezTo>
                  <a:pt x="1568266" y="0"/>
                  <a:pt x="0" y="2207055"/>
                  <a:pt x="0" y="3197721"/>
                </a:cubicBezTo>
                <a:cubicBezTo>
                  <a:pt x="0" y="4062987"/>
                  <a:pt x="702583" y="4765232"/>
                  <a:pt x="1568266" y="4765232"/>
                </a:cubicBezTo>
                <a:cubicBezTo>
                  <a:pt x="2433949" y="4765232"/>
                  <a:pt x="3136533" y="4062987"/>
                  <a:pt x="3136533" y="3197721"/>
                </a:cubicBezTo>
                <a:cubicBezTo>
                  <a:pt x="3136533" y="2200785"/>
                  <a:pt x="1568266" y="0"/>
                  <a:pt x="1568266" y="0"/>
                </a:cubicBezTo>
                <a:close/>
              </a:path>
            </a:pathLst>
          </a:custGeom>
          <a:solidFill>
            <a:schemeClr val="bg1"/>
          </a:solidFill>
          <a:ln w="3998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Graphique 9" descr="Eau contour">
            <a:extLst>
              <a:ext uri="{FF2B5EF4-FFF2-40B4-BE49-F238E27FC236}">
                <a16:creationId xmlns:a16="http://schemas.microsoft.com/office/drawing/2014/main" id="{C94BAFF8-2DEF-BC79-540E-1044D9501060}"/>
              </a:ext>
            </a:extLst>
          </p:cNvPr>
          <p:cNvSpPr/>
          <p:nvPr/>
        </p:nvSpPr>
        <p:spPr>
          <a:xfrm>
            <a:off x="8872316" y="370901"/>
            <a:ext cx="3197280" cy="4738421"/>
          </a:xfrm>
          <a:custGeom>
            <a:avLst/>
            <a:gdLst>
              <a:gd name="connsiteX0" fmla="*/ 0 w 2267719"/>
              <a:gd name="connsiteY0" fmla="*/ 2201774 h 3281075"/>
              <a:gd name="connsiteX1" fmla="*/ 1133860 w 2267719"/>
              <a:gd name="connsiteY1" fmla="*/ 3281075 h 3281075"/>
              <a:gd name="connsiteX2" fmla="*/ 2267719 w 2267719"/>
              <a:gd name="connsiteY2" fmla="*/ 2201774 h 3281075"/>
              <a:gd name="connsiteX3" fmla="*/ 1133860 w 2267719"/>
              <a:gd name="connsiteY3" fmla="*/ 0 h 3281075"/>
              <a:gd name="connsiteX4" fmla="*/ 0 w 2267719"/>
              <a:gd name="connsiteY4" fmla="*/ 2201774 h 3281075"/>
              <a:gd name="connsiteX5" fmla="*/ 2177011 w 2267719"/>
              <a:gd name="connsiteY5" fmla="*/ 2201774 h 3281075"/>
              <a:gd name="connsiteX6" fmla="*/ 1133860 w 2267719"/>
              <a:gd name="connsiteY6" fmla="*/ 3194731 h 3281075"/>
              <a:gd name="connsiteX7" fmla="*/ 90709 w 2267719"/>
              <a:gd name="connsiteY7" fmla="*/ 2201774 h 3281075"/>
              <a:gd name="connsiteX8" fmla="*/ 1133959 w 2267719"/>
              <a:gd name="connsiteY8" fmla="*/ 151776 h 3281075"/>
              <a:gd name="connsiteX9" fmla="*/ 2177011 w 2267719"/>
              <a:gd name="connsiteY9" fmla="*/ 2201774 h 32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719" h="3281075">
                <a:moveTo>
                  <a:pt x="0" y="2201774"/>
                </a:moveTo>
                <a:cubicBezTo>
                  <a:pt x="0" y="2797855"/>
                  <a:pt x="507647" y="3281075"/>
                  <a:pt x="1133860" y="3281075"/>
                </a:cubicBezTo>
                <a:cubicBezTo>
                  <a:pt x="1760072" y="3281075"/>
                  <a:pt x="2267719" y="2797855"/>
                  <a:pt x="2267719" y="2201774"/>
                </a:cubicBezTo>
                <a:cubicBezTo>
                  <a:pt x="2267719" y="1515339"/>
                  <a:pt x="1133860" y="0"/>
                  <a:pt x="1133860" y="0"/>
                </a:cubicBezTo>
                <a:cubicBezTo>
                  <a:pt x="1133860" y="0"/>
                  <a:pt x="0" y="1519656"/>
                  <a:pt x="0" y="2201774"/>
                </a:cubicBezTo>
                <a:close/>
                <a:moveTo>
                  <a:pt x="2177011" y="2201774"/>
                </a:moveTo>
                <a:cubicBezTo>
                  <a:pt x="2177011" y="2750171"/>
                  <a:pt x="1709974" y="3194731"/>
                  <a:pt x="1133860" y="3194731"/>
                </a:cubicBezTo>
                <a:cubicBezTo>
                  <a:pt x="557746" y="3194731"/>
                  <a:pt x="90709" y="2750171"/>
                  <a:pt x="90709" y="2201774"/>
                </a:cubicBezTo>
                <a:cubicBezTo>
                  <a:pt x="90709" y="1653735"/>
                  <a:pt x="884678" y="500364"/>
                  <a:pt x="1133959" y="151776"/>
                </a:cubicBezTo>
                <a:cubicBezTo>
                  <a:pt x="1383350" y="499600"/>
                  <a:pt x="2177011" y="1650036"/>
                  <a:pt x="2177011" y="2201774"/>
                </a:cubicBezTo>
                <a:close/>
              </a:path>
            </a:pathLst>
          </a:custGeom>
          <a:solidFill>
            <a:srgbClr val="23BACF"/>
          </a:solidFill>
          <a:ln w="15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68" y="5386296"/>
            <a:ext cx="3978919" cy="1409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55" y="2118148"/>
            <a:ext cx="4913805" cy="290608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60FB6FC-63EB-DE0D-21FF-7EB8628FF5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05" r="3998" b="3078"/>
          <a:stretch/>
        </p:blipFill>
        <p:spPr>
          <a:xfrm>
            <a:off x="9193597" y="2744818"/>
            <a:ext cx="2524344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23" y="293162"/>
            <a:ext cx="6179527" cy="57383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F7050AE-8A28-D12B-7DD6-F95A1F11A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" t="2255" r="2350" b="6003"/>
          <a:stretch/>
        </p:blipFill>
        <p:spPr>
          <a:xfrm>
            <a:off x="9797378" y="165414"/>
            <a:ext cx="2306782" cy="1236518"/>
          </a:xfrm>
          <a:prstGeom prst="rect">
            <a:avLst/>
          </a:prstGeom>
        </p:spPr>
      </p:pic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07C1D633-7A7F-F19D-8876-6EA2B8A36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pic>
        <p:nvPicPr>
          <p:cNvPr id="6" name="image5.jpeg">
            <a:extLst>
              <a:ext uri="{FF2B5EF4-FFF2-40B4-BE49-F238E27FC236}">
                <a16:creationId xmlns:a16="http://schemas.microsoft.com/office/drawing/2014/main" id="{FEA43C1D-9414-E1BC-D13D-E5A16FC5E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39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reeform 26">
            <a:extLst>
              <a:ext uri="{FF2B5EF4-FFF2-40B4-BE49-F238E27FC236}">
                <a16:creationId xmlns:a16="http://schemas.microsoft.com/office/drawing/2014/main" id="{369B2DE8-340E-510F-D105-45DCF9024484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3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31" y="293162"/>
            <a:ext cx="5767754" cy="58087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F7050AE-8A28-D12B-7DD6-F95A1F11A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" t="2255" r="2350" b="6003"/>
          <a:stretch/>
        </p:blipFill>
        <p:spPr>
          <a:xfrm>
            <a:off x="9797378" y="165414"/>
            <a:ext cx="2306782" cy="1236518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A9A02B-1D77-EA93-ACA9-08DB54B45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pic>
        <p:nvPicPr>
          <p:cNvPr id="6" name="image5.jpeg">
            <a:extLst>
              <a:ext uri="{FF2B5EF4-FFF2-40B4-BE49-F238E27FC236}">
                <a16:creationId xmlns:a16="http://schemas.microsoft.com/office/drawing/2014/main" id="{8F6C3C16-1A8D-AB77-77D8-F65C3236D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39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reeform 26">
            <a:extLst>
              <a:ext uri="{FF2B5EF4-FFF2-40B4-BE49-F238E27FC236}">
                <a16:creationId xmlns:a16="http://schemas.microsoft.com/office/drawing/2014/main" id="{9870F8A3-1D84-19CB-60D9-95A43CF6516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3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COUT DU PROJET</a:t>
            </a:r>
            <a:br>
              <a:rPr lang="fr-FR" u="sng" dirty="0"/>
            </a:br>
            <a:br>
              <a:rPr lang="fr-FR" u="sng" dirty="0"/>
            </a:br>
            <a:br>
              <a:rPr lang="fr-FR" u="sng" dirty="0"/>
            </a:br>
            <a:r>
              <a:rPr lang="fr-FR" sz="2700" b="0" dirty="0"/>
              <a:t>- PRIX DE LA CITERNE  ( CITERNEO) ………..10 912,65€  HT</a:t>
            </a:r>
            <a:br>
              <a:rPr lang="fr-FR" sz="2700" b="0" dirty="0"/>
            </a:br>
            <a:br>
              <a:rPr lang="fr-FR" sz="2700" b="0" dirty="0"/>
            </a:br>
            <a:r>
              <a:rPr lang="fr-FR" sz="2700" b="0" dirty="0"/>
              <a:t>- TRAVAUX DE TERRASSEMENT (CEFERO)….  9 080     €  HT</a:t>
            </a:r>
            <a:br>
              <a:rPr lang="fr-FR" sz="2700" b="0" dirty="0"/>
            </a:br>
            <a:br>
              <a:rPr lang="fr-FR" sz="2700" b="0" dirty="0"/>
            </a:br>
            <a:r>
              <a:rPr lang="fr-FR" sz="2700" b="0" dirty="0"/>
              <a:t>- VIDANGE DE LA PISCINE (delta service)...   950,32 €  HT</a:t>
            </a:r>
            <a:br>
              <a:rPr lang="fr-FR" sz="2700" b="0" dirty="0"/>
            </a:br>
            <a:br>
              <a:rPr lang="fr-FR" sz="2700" b="0" dirty="0"/>
            </a:br>
            <a:br>
              <a:rPr lang="fr-FR" sz="2700" b="0" dirty="0"/>
            </a:br>
            <a:r>
              <a:rPr lang="fr-FR" sz="2700" b="0"/>
              <a:t>TOTAL………………………………………………………. </a:t>
            </a:r>
            <a:r>
              <a:rPr lang="fr-FR" sz="2700" b="0" dirty="0"/>
              <a:t>26 331,57€  TTC</a:t>
            </a:r>
            <a:br>
              <a:rPr lang="fr-FR" sz="2700" b="0" dirty="0"/>
            </a:br>
            <a:br>
              <a:rPr lang="fr-FR" sz="2700" b="0" dirty="0"/>
            </a:br>
            <a:br>
              <a:rPr lang="fr-FR" sz="2700" b="0" dirty="0"/>
            </a:br>
            <a:br>
              <a:rPr lang="fr-FR" sz="2700" b="0" dirty="0"/>
            </a:br>
            <a:br>
              <a:rPr lang="fr-FR" u="sng" dirty="0"/>
            </a:br>
            <a:r>
              <a:rPr lang="fr-FR" sz="1400" dirty="0"/>
              <a:t>- </a:t>
            </a:r>
            <a:endParaRPr lang="fr-FR" u="sng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7050AE-8A28-D12B-7DD6-F95A1F11A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" t="2255" r="2350" b="6003"/>
          <a:stretch/>
        </p:blipFill>
        <p:spPr>
          <a:xfrm>
            <a:off x="9797378" y="165414"/>
            <a:ext cx="2306782" cy="1236518"/>
          </a:xfrm>
          <a:prstGeom prst="rect">
            <a:avLst/>
          </a:prstGeom>
        </p:spPr>
      </p:pic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0AFDE206-D7D4-77F1-9005-8D3A7DFEC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pic>
        <p:nvPicPr>
          <p:cNvPr id="5" name="image5.jpeg">
            <a:extLst>
              <a:ext uri="{FF2B5EF4-FFF2-40B4-BE49-F238E27FC236}">
                <a16:creationId xmlns:a16="http://schemas.microsoft.com/office/drawing/2014/main" id="{7FA99F61-57AC-0EF8-CB64-88B5302F4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9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reeform 26">
            <a:extLst>
              <a:ext uri="{FF2B5EF4-FFF2-40B4-BE49-F238E27FC236}">
                <a16:creationId xmlns:a16="http://schemas.microsoft.com/office/drawing/2014/main" id="{CB1C041D-3CE5-3E34-6DDE-F33C6C648A02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0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677" y="231616"/>
            <a:ext cx="10515600" cy="1098316"/>
          </a:xfrm>
        </p:spPr>
        <p:txBody>
          <a:bodyPr>
            <a:noAutofit/>
          </a:bodyPr>
          <a:lstStyle/>
          <a:p>
            <a:pPr algn="ctr"/>
            <a:r>
              <a:rPr lang="fr-FR" sz="4800" dirty="0"/>
              <a:t>Merci </a:t>
            </a:r>
            <a:br>
              <a:rPr lang="fr-FR" sz="4800" dirty="0"/>
            </a:br>
            <a:r>
              <a:rPr lang="fr-FR" sz="4800" dirty="0"/>
              <a:t>de votre attention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69" y="1723292"/>
            <a:ext cx="4703885" cy="34026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85" y="5238750"/>
            <a:ext cx="3876675" cy="14097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7050AE-8A28-D12B-7DD6-F95A1F11A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5" t="2255" r="2350" b="6003"/>
          <a:stretch/>
        </p:blipFill>
        <p:spPr>
          <a:xfrm>
            <a:off x="9797378" y="165414"/>
            <a:ext cx="2306782" cy="1236518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1E07DF-16FA-9D6F-4498-39CB0F13A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75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pic>
        <p:nvPicPr>
          <p:cNvPr id="7" name="image5.jpeg">
            <a:extLst>
              <a:ext uri="{FF2B5EF4-FFF2-40B4-BE49-F238E27FC236}">
                <a16:creationId xmlns:a16="http://schemas.microsoft.com/office/drawing/2014/main" id="{1457026A-4893-5E33-2208-E301003D2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39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reeform 26">
            <a:extLst>
              <a:ext uri="{FF2B5EF4-FFF2-40B4-BE49-F238E27FC236}">
                <a16:creationId xmlns:a16="http://schemas.microsoft.com/office/drawing/2014/main" id="{8A8C48D3-4F1A-31F0-35A0-FA09D99C0B04}"/>
              </a:ext>
            </a:extLst>
          </p:cNvPr>
          <p:cNvSpPr/>
          <p:nvPr/>
        </p:nvSpPr>
        <p:spPr>
          <a:xfrm>
            <a:off x="10433184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r>
              <a:rPr lang="fr-FR" sz="3600" u="sng" dirty="0">
                <a:solidFill>
                  <a:srgbClr val="33A6B2"/>
                </a:solidFill>
              </a:rPr>
              <a:t>PRESENTATION DE LA COMMUNE</a:t>
            </a: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435169" y="1168996"/>
            <a:ext cx="1000644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endParaRPr lang="fr-FR" sz="2400" b="1" dirty="0">
              <a:solidFill>
                <a:srgbClr val="435057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Saint Médard de Guizières est situé au Nord-Est de la Gironde, à 40 km de Bordeaux, 20 km de Libourne, 15 Km de Saint </a:t>
            </a:r>
            <a:r>
              <a:rPr lang="fr-FR" sz="2400" b="1" dirty="0" err="1">
                <a:solidFill>
                  <a:srgbClr val="435057"/>
                </a:solidFill>
              </a:rPr>
              <a:t>Emilion</a:t>
            </a:r>
            <a:r>
              <a:rPr lang="fr-FR" sz="2400" b="1" dirty="0">
                <a:solidFill>
                  <a:srgbClr val="435057"/>
                </a:solidFill>
              </a:rPr>
              <a:t> sur l’ Axe Bordeaux – Lyon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Nous avons une gare sur la ligne Bordeaux Périgueux avec 32 arrêts/jour.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La population de 2 413 habitants.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Nous sommes en zone viticole avec l’appellation « Bordeaux supérieur ».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Nous avons différents équipements sportifs ( terrains de football (ombrières sur le parking avec récupération d’eau pour l’arrosage du stade), rugby, pétanque, boules lyonnaise, tennis, un city stade, un parcours de santé et une piscine).</a:t>
            </a:r>
            <a:endParaRPr lang="fr-FR" sz="2400" b="1" dirty="0">
              <a:solidFill>
                <a:srgbClr val="9EC614"/>
              </a:solidFill>
            </a:endParaRP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33A6B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7050AE-8A28-D12B-7DD6-F95A1F11AB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5" t="2255" r="2350" b="6003"/>
          <a:stretch/>
        </p:blipFill>
        <p:spPr>
          <a:xfrm>
            <a:off x="9797378" y="165414"/>
            <a:ext cx="2306782" cy="12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33A6B2"/>
                </a:solidFill>
              </a:rPr>
              <a:t>AVANT</a:t>
            </a:r>
            <a:br>
              <a:rPr lang="fr-FR" sz="3600" b="1" dirty="0">
                <a:solidFill>
                  <a:srgbClr val="33A6B2"/>
                </a:solidFill>
              </a:rPr>
            </a:br>
            <a:br>
              <a:rPr lang="fr-FR" sz="3600" dirty="0">
                <a:solidFill>
                  <a:srgbClr val="33A6B2"/>
                </a:solidFill>
              </a:rPr>
            </a:b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461147" y="1204165"/>
            <a:ext cx="10006445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Tous les ans 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fr-FR" sz="2400" b="1" dirty="0">
              <a:solidFill>
                <a:srgbClr val="435057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FR" sz="2400" b="1" dirty="0">
                <a:solidFill>
                  <a:srgbClr val="435057"/>
                </a:solidFill>
              </a:rPr>
              <a:t>Au mois de Mai, l’eau de la piscine était vidée dans la rivière.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fr-FR" sz="2400" b="1" dirty="0">
              <a:solidFill>
                <a:srgbClr val="435057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FR" sz="2400" b="1" dirty="0">
                <a:solidFill>
                  <a:srgbClr val="435057"/>
                </a:solidFill>
              </a:rPr>
              <a:t>Perte d’eau de 500m3 alors qu’elle pourrait resservir.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fr-FR" sz="2400" b="1" dirty="0">
              <a:solidFill>
                <a:srgbClr val="435057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FR" sz="2400" b="1" dirty="0">
                <a:solidFill>
                  <a:srgbClr val="435057"/>
                </a:solidFill>
              </a:rPr>
              <a:t>Remplissage de la piscine avec de l’eau courante soit 500 m3.</a:t>
            </a: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435057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fr-FR" sz="2400" b="1" dirty="0">
              <a:solidFill>
                <a:srgbClr val="435057"/>
              </a:solidFill>
            </a:endParaRP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435057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fr-FR" sz="2400" b="1" dirty="0">
              <a:solidFill>
                <a:srgbClr val="435057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fr-FR" sz="2400" b="1" dirty="0">
              <a:solidFill>
                <a:srgbClr val="435057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fr-FR" sz="2400" b="1" dirty="0">
              <a:solidFill>
                <a:srgbClr val="435057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fr-FR" sz="2400" b="1" dirty="0">
              <a:solidFill>
                <a:srgbClr val="435057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fr-FR" sz="2400" b="1" dirty="0">
              <a:solidFill>
                <a:srgbClr val="435057"/>
              </a:solidFill>
            </a:endParaRP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33A6B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7050AE-8A28-D12B-7DD6-F95A1F11AB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5" t="2255" r="2350" b="6003"/>
          <a:stretch/>
        </p:blipFill>
        <p:spPr>
          <a:xfrm>
            <a:off x="9797378" y="165414"/>
            <a:ext cx="2306782" cy="12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NOTRE PROJET</a:t>
            </a:r>
            <a:br>
              <a:rPr lang="fr-FR" sz="3600" dirty="0">
                <a:solidFill>
                  <a:srgbClr val="33A6B2"/>
                </a:solidFill>
              </a:rPr>
            </a:br>
            <a:br>
              <a:rPr lang="fr-FR" sz="3600" dirty="0">
                <a:solidFill>
                  <a:srgbClr val="33A6B2"/>
                </a:solidFill>
              </a:rPr>
            </a:b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478694" y="1195373"/>
            <a:ext cx="10006445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FR" sz="2400" b="1" dirty="0">
                <a:solidFill>
                  <a:srgbClr val="435057"/>
                </a:solidFill>
              </a:rPr>
              <a:t>Récupérer l’eau pour l’économiser.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FR" sz="2400" b="1" dirty="0">
                <a:solidFill>
                  <a:srgbClr val="435057"/>
                </a:solidFill>
              </a:rPr>
              <a:t>Pomper l’eau de la piscine et la stocker.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FR" sz="2400" b="1" dirty="0">
                <a:solidFill>
                  <a:srgbClr val="435057"/>
                </a:solidFill>
              </a:rPr>
              <a:t>Dans une citerne souple à proximité du stade de rugby.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FR" sz="2400" b="1" dirty="0">
                <a:solidFill>
                  <a:srgbClr val="435057"/>
                </a:solidFill>
              </a:rPr>
              <a:t>Monter un système permettant l’arrosage du terrain de rugby.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FR" sz="2400" b="1" dirty="0">
                <a:solidFill>
                  <a:srgbClr val="435057"/>
                </a:solidFill>
              </a:rPr>
              <a:t>Accès facile pour qu’on puisse venir avec le tracteur et la remorque pour remplir la citerne d’eau afin d’ arroser les espaces verts de la commune.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FR" sz="2400" b="1" dirty="0">
                <a:solidFill>
                  <a:srgbClr val="435057"/>
                </a:solidFill>
              </a:rPr>
              <a:t>Réserve d’ eau pour le SDIS.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fr-FR" sz="2400" b="1" dirty="0">
              <a:solidFill>
                <a:srgbClr val="435057"/>
              </a:solidFill>
            </a:endParaRP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435057"/>
              </a:solidFill>
            </a:endParaRP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9EC614"/>
              </a:solidFill>
            </a:endParaRP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33A6B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7050AE-8A28-D12B-7DD6-F95A1F11AB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5" t="2255" r="2350" b="6003"/>
          <a:stretch/>
        </p:blipFill>
        <p:spPr>
          <a:xfrm>
            <a:off x="9797378" y="165414"/>
            <a:ext cx="2306782" cy="12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33A6B2"/>
                </a:solidFill>
              </a:rPr>
              <a:t>Texte</a:t>
            </a: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435169" y="1168996"/>
            <a:ext cx="100064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Texte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Texte  </a:t>
            </a: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33A6B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7050AE-8A28-D12B-7DD6-F95A1F11AB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5" t="2255" r="2350" b="6003"/>
          <a:stretch/>
        </p:blipFill>
        <p:spPr>
          <a:xfrm>
            <a:off x="9797378" y="165414"/>
            <a:ext cx="2306782" cy="1236518"/>
          </a:xfrm>
          <a:prstGeom prst="rect">
            <a:avLst/>
          </a:prstGeom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687594"/>
              </p:ext>
            </p:extLst>
          </p:nvPr>
        </p:nvGraphicFramePr>
        <p:xfrm>
          <a:off x="92075" y="418853"/>
          <a:ext cx="9129072" cy="566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8019999" imgH="5667202" progId="Acrobat.Document.DC">
                  <p:embed/>
                </p:oleObj>
              </mc:Choice>
              <mc:Fallback>
                <p:oleObj name="Acrobat Document" r:id="rId6" imgW="8019999" imgH="566720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" y="418853"/>
                        <a:ext cx="9129072" cy="5667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7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435169" y="1168996"/>
            <a:ext cx="100064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2400" b="1" dirty="0">
              <a:solidFill>
                <a:srgbClr val="435057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  </a:t>
            </a: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33A6B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7050AE-8A28-D12B-7DD6-F95A1F11AB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5" t="2255" r="2350" b="6003"/>
          <a:stretch/>
        </p:blipFill>
        <p:spPr>
          <a:xfrm>
            <a:off x="9797378" y="165414"/>
            <a:ext cx="2306782" cy="1236518"/>
          </a:xfrm>
          <a:prstGeom prst="rect">
            <a:avLst/>
          </a:prstGeom>
        </p:spPr>
      </p:pic>
      <p:sp>
        <p:nvSpPr>
          <p:cNvPr id="6" name="AutoShape 2" descr="https://apis.mail.yahoo.com/ws/v3/mailboxes/@.id==VjN-df8EfYjpEpJqN_KXZ14dTPc4A6r29t09bnSOfZTZKWzfc7lbNaK53wLB3Dhc1X2pThvOwSf3J2bcSTBQuCztSw/messages/@.id==AHHQTQ4DSkVYZW9LpgtaQA_nF84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https://apis.mail.yahoo.com/ws/v3/mailboxes/@.id==VjN-df8EfYjpEpJqN_KXZ14dTPc4A6r29t09bnSOfZTZKWzfc7lbNaK53wLB3Dhc1X2pThvOwSf3J2bcSTBQuCztSw/messages/@.id==AHHQTQ4DSkVYZW9LpgtaQA_nF84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312738"/>
            <a:ext cx="8792063" cy="555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7050AE-8A28-D12B-7DD6-F95A1F11AB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5" t="2255" r="2350" b="6003"/>
          <a:stretch/>
        </p:blipFill>
        <p:spPr>
          <a:xfrm>
            <a:off x="9797378" y="165414"/>
            <a:ext cx="2306782" cy="12365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23" y="281354"/>
            <a:ext cx="6293827" cy="56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435169" y="1168996"/>
            <a:ext cx="100064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2400" b="1" dirty="0">
              <a:solidFill>
                <a:srgbClr val="435057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  </a:t>
            </a: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33A6B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7050AE-8A28-D12B-7DD6-F95A1F11AB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" t="2255" r="2350" b="6003"/>
          <a:stretch/>
        </p:blipFill>
        <p:spPr>
          <a:xfrm>
            <a:off x="9797378" y="165414"/>
            <a:ext cx="2306782" cy="12365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85" y="418853"/>
            <a:ext cx="5688623" cy="56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23" y="413238"/>
            <a:ext cx="5722327" cy="57941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F7050AE-8A28-D12B-7DD6-F95A1F11A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" t="2255" r="2350" b="6003"/>
          <a:stretch/>
        </p:blipFill>
        <p:spPr>
          <a:xfrm>
            <a:off x="9797378" y="165414"/>
            <a:ext cx="2306782" cy="1236518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14241C-0A51-3B48-F14D-0C5ECEDF7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pic>
        <p:nvPicPr>
          <p:cNvPr id="6" name="image5.jpeg">
            <a:extLst>
              <a:ext uri="{FF2B5EF4-FFF2-40B4-BE49-F238E27FC236}">
                <a16:creationId xmlns:a16="http://schemas.microsoft.com/office/drawing/2014/main" id="{6747DA33-B975-ED2B-E0B8-E7401D611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39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reeform 26">
            <a:extLst>
              <a:ext uri="{FF2B5EF4-FFF2-40B4-BE49-F238E27FC236}">
                <a16:creationId xmlns:a16="http://schemas.microsoft.com/office/drawing/2014/main" id="{06202885-10CD-888B-4ECB-E8B06F4093F4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420</Words>
  <Application>Microsoft Office PowerPoint</Application>
  <PresentationFormat>Grand écran</PresentationFormat>
  <Paragraphs>66</Paragraphs>
  <Slides>13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Thème Office</vt:lpstr>
      <vt:lpstr>Acrobat Document</vt:lpstr>
      <vt:lpstr>Présentation PowerPoint</vt:lpstr>
      <vt:lpstr>PRESENTATION DE LA COMMUNE </vt:lpstr>
      <vt:lpstr>AVANT   </vt:lpstr>
      <vt:lpstr>NOTRE PROJET   </vt:lpstr>
      <vt:lpstr>Texte </vt:lpstr>
      <vt:lpstr> </vt:lpstr>
      <vt:lpstr>Présentation PowerPoint</vt:lpstr>
      <vt:lpstr> </vt:lpstr>
      <vt:lpstr>Présentation PowerPoint</vt:lpstr>
      <vt:lpstr>Présentation PowerPoint</vt:lpstr>
      <vt:lpstr>Présentation PowerPoint</vt:lpstr>
      <vt:lpstr>COUT DU PROJET   - PRIX DE LA CITERNE  ( CITERNEO) ………..10 912,65€  HT  - TRAVAUX DE TERRASSEMENT (CEFERO)….  9 080     €  HT  - VIDANGE DE LA PISCINE (delta service)...   950,32 €  HT   TOTAL………………………………………………………. 26 331,57€  TTC     - </vt:lpstr>
      <vt:lpstr>Merci 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du dispositif</dc:title>
  <dc:creator>Inès BACHTANIK</dc:creator>
  <cp:lastModifiedBy>Inès BACHTANIK</cp:lastModifiedBy>
  <cp:revision>33</cp:revision>
  <dcterms:created xsi:type="dcterms:W3CDTF">2023-11-20T11:30:05Z</dcterms:created>
  <dcterms:modified xsi:type="dcterms:W3CDTF">2023-12-08T10:57:00Z</dcterms:modified>
</cp:coreProperties>
</file>