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79" r:id="rId2"/>
    <p:sldId id="580" r:id="rId3"/>
    <p:sldId id="581" r:id="rId4"/>
    <p:sldId id="582" r:id="rId5"/>
    <p:sldId id="584" r:id="rId6"/>
    <p:sldId id="585" r:id="rId7"/>
    <p:sldId id="586" r:id="rId8"/>
    <p:sldId id="587" r:id="rId9"/>
    <p:sldId id="588" r:id="rId10"/>
    <p:sldId id="589" r:id="rId11"/>
    <p:sldId id="59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E8E"/>
    <a:srgbClr val="23BACF"/>
    <a:srgbClr val="A0C515"/>
    <a:srgbClr val="FFFFFF"/>
    <a:srgbClr val="48535A"/>
    <a:srgbClr val="B4D241"/>
    <a:srgbClr val="A1C711"/>
    <a:srgbClr val="84C16A"/>
    <a:srgbClr val="92C14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60" d="100"/>
          <a:sy n="60" d="100"/>
        </p:scale>
        <p:origin x="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20456-D133-439A-9E5F-48C2B6BA16E4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559D9-5C2D-4875-A673-D70E65A32E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47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0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EBA8-7ABA-9029-D574-4E631883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EEA919-940D-6795-64F9-4AFE92090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74ABB-3972-8C55-881F-BF041B28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E3AECE-CED2-FF98-F707-1C670AA9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3ED08-27C3-9C14-42AF-5176CE6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CB532-ED04-EDAC-5826-5FB0C10E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0E576D-035B-364E-F4D7-C6A3FC066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861A7-3FC4-1B4F-D941-32EFB487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1016C-A3EC-513C-4C19-0B39EA48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675398-89C3-4D9B-1DEF-7AEA24B4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25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169546-CA84-42F8-ADE0-39C1B1362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DAC5F5-207D-C4D0-F53D-7740F7E15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6FA102-9C3A-DAF7-723F-C3F0E29F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200558-6601-9C95-A06B-F41C2F39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3D685-CC30-28CA-EC36-81924F96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89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B10B7-9778-4980-9B6E-97C58A23E447}"/>
              </a:ext>
            </a:extLst>
          </p:cNvPr>
          <p:cNvSpPr/>
          <p:nvPr userDrawn="1"/>
        </p:nvSpPr>
        <p:spPr>
          <a:xfrm>
            <a:off x="865658" y="6629038"/>
            <a:ext cx="9746924" cy="97200"/>
          </a:xfrm>
          <a:prstGeom prst="rect">
            <a:avLst/>
          </a:prstGeom>
          <a:gradFill flip="none" rotWithShape="1">
            <a:gsLst>
              <a:gs pos="0">
                <a:srgbClr val="32B9C8"/>
              </a:gs>
              <a:gs pos="100000">
                <a:srgbClr val="A0C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AF3D93-C05D-4FCC-80BE-FFB8391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293162"/>
            <a:ext cx="10515600" cy="109831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rgbClr val="46505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2B37252-51AB-4BE3-9DA9-34837288B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799" y="6402989"/>
            <a:ext cx="1111367" cy="363769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5A4D401-FC9A-4FB8-9E2D-85D5E0E4F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7536" y="6276838"/>
            <a:ext cx="8748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Club des économies d'eau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23299B1-7543-484F-8FEB-E3AF72193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2623" y="6276838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6616240-CD72-45B6-980A-B0B987596F7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F3EC41E-260B-4BC6-A4E6-7C1BF984B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" y="6278955"/>
            <a:ext cx="802247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2C49C-A659-8296-A80C-61466F1F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2BD4C3-ED2C-681A-4089-F2FD7D17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F05618-9E44-8264-2EE5-38ED1CE8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BE5DF-5946-DC87-E510-6EBE9186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422FC3-B386-DC5C-5A82-6B2DF67A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9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D4EF0-1271-0BAB-AB66-558B94AC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1DC3A4-7E9C-4EC3-BFB1-6A45F8488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E7ED0-DA6A-D677-6936-66EC343D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BA33A-A4AB-9A02-6BF1-A68345DD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EB74D-CCB5-6D2B-4D5A-AE2749C3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79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D003B-9145-FE8A-4C60-54E609C7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70941-E606-4343-A74B-F9F94AC72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92AFC9-A95E-C09F-1243-5EE7DF107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04B33C-8457-64CD-0184-44E1F23D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09B7E8-5077-C89D-BC3D-35E31A42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07CD85-F865-BCC8-3BC3-120FEF0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2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139A9-8496-065A-2F49-073609FC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6328D2-9006-3786-9FCF-B5DACCF5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CC279C-3594-1E6B-AE1F-30C5C5093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43324E-129F-958B-29A7-9529374EE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D00E96-86FC-BD67-7B5A-FF3532DC6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0182FF-9792-DA51-52F3-AB64A1E3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A83F5-3CFD-CB3D-7069-0F60B387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43E8CD-8083-F628-028C-EB22D46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6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555DB-8B9A-7AB2-7DD6-02517BFA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4BD75-6600-854B-6CA7-AFCEC607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71B04E-D87A-0875-33D0-BE75929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1DAE07-17D3-6443-05FB-E3B8F801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3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535DA8-4FE0-90EC-F6BA-AC85446D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9DF36F-C9B1-12A4-B809-CC8A9F5E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BE9EC1-7AA4-4957-94C3-9F4227EB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22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215DB-BA63-0B10-8354-049C1A27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767CE-8915-4DD9-ACF0-3110C954B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84628C-D4C5-F88A-1B41-0EF7A687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1F1507-257B-ED4E-F79D-46A1EB53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0901BB-D6E5-8A1A-BF62-08B484F8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F207E1-33FB-BC75-CAE9-D03E2239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2E04F-A1DF-08E4-7FC6-48929D70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76F7DF-8C0A-1009-79DF-386DBCD91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27325-B14E-5111-825B-3E8F069C1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EABABC-A67D-BA1F-2442-B7042447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65A856-0027-2DEB-BE01-66D4FF8A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6FDA6C-701E-38AA-F969-DC5FD415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D5F721-DF13-A7B0-23A8-A5C580AD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5E5C41-3846-F0C7-9205-51BD17D79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D9F9C-18C0-4626-CCE0-409C6D1DB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BC82-8153-4972-8160-1D13A3BB394A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37EBA3-A2E2-B9B9-EA47-6BA53C73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C0391-78B3-5CD6-3A78-FFF0FCA2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2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2B25144-D7EB-4AE0-42C5-E05C46514A4F}"/>
              </a:ext>
            </a:extLst>
          </p:cNvPr>
          <p:cNvSpPr txBox="1">
            <a:spLocks/>
          </p:cNvSpPr>
          <p:nvPr/>
        </p:nvSpPr>
        <p:spPr>
          <a:xfrm>
            <a:off x="1603396" y="2028592"/>
            <a:ext cx="5114904" cy="119258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fr-FR" spc="70" dirty="0">
                <a:solidFill>
                  <a:srgbClr val="A0C515"/>
                </a:solidFill>
              </a:rPr>
              <a:t>Programme ECOD’O</a:t>
            </a:r>
            <a:br>
              <a:rPr lang="fr-FR" spc="70" dirty="0">
                <a:solidFill>
                  <a:srgbClr val="48535A"/>
                </a:solidFill>
              </a:rPr>
            </a:br>
            <a:r>
              <a:rPr lang="fr-FR" spc="70" dirty="0">
                <a:solidFill>
                  <a:srgbClr val="48535A"/>
                </a:solidFill>
              </a:rPr>
              <a:t>CCI BRETAGNE</a:t>
            </a:r>
          </a:p>
          <a:p>
            <a:pPr algn="ctr">
              <a:lnSpc>
                <a:spcPct val="160000"/>
              </a:lnSpc>
            </a:pPr>
            <a:r>
              <a:rPr lang="fr-FR" sz="2400" i="1" spc="70" dirty="0">
                <a:solidFill>
                  <a:srgbClr val="48535A"/>
                </a:solidFill>
              </a:rPr>
              <a:t>représentant un écosystème</a:t>
            </a:r>
            <a:r>
              <a:rPr lang="fr-FR" sz="2400" spc="70" dirty="0">
                <a:solidFill>
                  <a:srgbClr val="48535A"/>
                </a:solidFill>
              </a:rPr>
              <a:t> </a:t>
            </a:r>
            <a:r>
              <a:rPr lang="fr-FR" sz="2400" i="1" spc="70" dirty="0">
                <a:solidFill>
                  <a:srgbClr val="48535A"/>
                </a:solidFill>
              </a:rPr>
              <a:t>de</a:t>
            </a:r>
            <a:r>
              <a:rPr lang="fr-FR" sz="2400" spc="70" dirty="0">
                <a:solidFill>
                  <a:srgbClr val="48535A"/>
                </a:solidFill>
              </a:rPr>
              <a:t> 25 partenaires bretons  </a:t>
            </a:r>
          </a:p>
        </p:txBody>
      </p:sp>
      <p:sp>
        <p:nvSpPr>
          <p:cNvPr id="9" name="Freeform 26">
            <a:extLst>
              <a:ext uri="{FF2B5EF4-FFF2-40B4-BE49-F238E27FC236}">
                <a16:creationId xmlns:a16="http://schemas.microsoft.com/office/drawing/2014/main" id="{7510F700-C2EC-41B1-20B4-B598D5063711}"/>
              </a:ext>
            </a:extLst>
          </p:cNvPr>
          <p:cNvSpPr/>
          <p:nvPr/>
        </p:nvSpPr>
        <p:spPr>
          <a:xfrm>
            <a:off x="10225772" y="5631483"/>
            <a:ext cx="1813449" cy="1038859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FFF05D0-36F2-759D-61CB-5607AB46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24"/>
          <a:stretch/>
        </p:blipFill>
        <p:spPr>
          <a:xfrm>
            <a:off x="8605931" y="5655436"/>
            <a:ext cx="1220926" cy="103886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F68A822-2984-A9DD-20AA-7B1405BF0DBF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8299115" cy="49344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rgbClr val="244E8E"/>
                </a:solidFill>
              </a:rPr>
              <a:t>14 décembre 2023 | Trophées d’économies d’eau – Mention spéciale 2023</a:t>
            </a:r>
            <a:endParaRPr lang="fr-FR" sz="1400" dirty="0">
              <a:solidFill>
                <a:srgbClr val="244E8E"/>
              </a:solidFill>
            </a:endParaRPr>
          </a:p>
        </p:txBody>
      </p:sp>
      <p:pic>
        <p:nvPicPr>
          <p:cNvPr id="8" name="image5.jpeg">
            <a:extLst>
              <a:ext uri="{FF2B5EF4-FFF2-40B4-BE49-F238E27FC236}">
                <a16:creationId xmlns:a16="http://schemas.microsoft.com/office/drawing/2014/main" id="{C1D77B0D-3C83-CB9F-26F8-6C11123A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224" y="5618332"/>
            <a:ext cx="2115458" cy="992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6B6942B-8113-E7AF-3532-D94D4201BDC2}"/>
              </a:ext>
            </a:extLst>
          </p:cNvPr>
          <p:cNvGrpSpPr/>
          <p:nvPr/>
        </p:nvGrpSpPr>
        <p:grpSpPr>
          <a:xfrm>
            <a:off x="8872316" y="370901"/>
            <a:ext cx="3770482" cy="4738421"/>
            <a:chOff x="8872316" y="370901"/>
            <a:chExt cx="3770482" cy="4738421"/>
          </a:xfrm>
        </p:grpSpPr>
        <p:sp>
          <p:nvSpPr>
            <p:cNvPr id="21" name="Graphique 16" descr="Eau avec un remplissage uni">
              <a:extLst>
                <a:ext uri="{FF2B5EF4-FFF2-40B4-BE49-F238E27FC236}">
                  <a16:creationId xmlns:a16="http://schemas.microsoft.com/office/drawing/2014/main" id="{6DEF429E-06F4-9610-7C69-A27646D04251}"/>
                </a:ext>
              </a:extLst>
            </p:cNvPr>
            <p:cNvSpPr/>
            <p:nvPr/>
          </p:nvSpPr>
          <p:spPr>
            <a:xfrm>
              <a:off x="9506266" y="370901"/>
              <a:ext cx="3136532" cy="4738421"/>
            </a:xfrm>
            <a:custGeom>
              <a:avLst/>
              <a:gdLst>
                <a:gd name="connsiteX0" fmla="*/ 1568266 w 3136532"/>
                <a:gd name="connsiteY0" fmla="*/ 0 h 4707648"/>
                <a:gd name="connsiteX1" fmla="*/ 0 w 3136532"/>
                <a:gd name="connsiteY1" fmla="*/ 3159080 h 4707648"/>
                <a:gd name="connsiteX2" fmla="*/ 1568266 w 3136532"/>
                <a:gd name="connsiteY2" fmla="*/ 4707648 h 4707648"/>
                <a:gd name="connsiteX3" fmla="*/ 3136533 w 3136532"/>
                <a:gd name="connsiteY3" fmla="*/ 3159080 h 4707648"/>
                <a:gd name="connsiteX4" fmla="*/ 1568266 w 3136532"/>
                <a:gd name="connsiteY4" fmla="*/ 0 h 470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07648">
                  <a:moveTo>
                    <a:pt x="1568266" y="0"/>
                  </a:moveTo>
                  <a:cubicBezTo>
                    <a:pt x="1568266" y="0"/>
                    <a:pt x="0" y="2180385"/>
                    <a:pt x="0" y="3159080"/>
                  </a:cubicBezTo>
                  <a:cubicBezTo>
                    <a:pt x="0" y="4013890"/>
                    <a:pt x="702583" y="4707648"/>
                    <a:pt x="1568266" y="4707648"/>
                  </a:cubicBezTo>
                  <a:cubicBezTo>
                    <a:pt x="2433949" y="4707648"/>
                    <a:pt x="3136533" y="4013890"/>
                    <a:pt x="3136533" y="3159080"/>
                  </a:cubicBezTo>
                  <a:cubicBezTo>
                    <a:pt x="3136533" y="2174190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rgbClr val="23BACF">
                <a:alpha val="50196"/>
              </a:srgbClr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Graphique 12" descr="Eau avec un remplissage uni">
              <a:extLst>
                <a:ext uri="{FF2B5EF4-FFF2-40B4-BE49-F238E27FC236}">
                  <a16:creationId xmlns:a16="http://schemas.microsoft.com/office/drawing/2014/main" id="{497F4CA9-B1BB-6E6B-2337-6D3B394FFA17}"/>
                </a:ext>
              </a:extLst>
            </p:cNvPr>
            <p:cNvSpPr/>
            <p:nvPr/>
          </p:nvSpPr>
          <p:spPr>
            <a:xfrm>
              <a:off x="8872316" y="370901"/>
              <a:ext cx="3166906" cy="4738421"/>
            </a:xfrm>
            <a:custGeom>
              <a:avLst/>
              <a:gdLst>
                <a:gd name="connsiteX0" fmla="*/ 1568266 w 3136532"/>
                <a:gd name="connsiteY0" fmla="*/ 0 h 4765231"/>
                <a:gd name="connsiteX1" fmla="*/ 0 w 3136532"/>
                <a:gd name="connsiteY1" fmla="*/ 3197721 h 4765231"/>
                <a:gd name="connsiteX2" fmla="*/ 1568266 w 3136532"/>
                <a:gd name="connsiteY2" fmla="*/ 4765232 h 4765231"/>
                <a:gd name="connsiteX3" fmla="*/ 3136533 w 3136532"/>
                <a:gd name="connsiteY3" fmla="*/ 3197721 h 4765231"/>
                <a:gd name="connsiteX4" fmla="*/ 1568266 w 3136532"/>
                <a:gd name="connsiteY4" fmla="*/ 0 h 476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65231">
                  <a:moveTo>
                    <a:pt x="1568266" y="0"/>
                  </a:moveTo>
                  <a:cubicBezTo>
                    <a:pt x="1568266" y="0"/>
                    <a:pt x="0" y="2207055"/>
                    <a:pt x="0" y="3197721"/>
                  </a:cubicBezTo>
                  <a:cubicBezTo>
                    <a:pt x="0" y="4062987"/>
                    <a:pt x="702583" y="4765232"/>
                    <a:pt x="1568266" y="4765232"/>
                  </a:cubicBezTo>
                  <a:cubicBezTo>
                    <a:pt x="2433949" y="4765232"/>
                    <a:pt x="3136533" y="4062987"/>
                    <a:pt x="3136533" y="3197721"/>
                  </a:cubicBezTo>
                  <a:cubicBezTo>
                    <a:pt x="3136533" y="2200785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chemeClr val="bg1"/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Graphique 9" descr="Eau contour">
              <a:extLst>
                <a:ext uri="{FF2B5EF4-FFF2-40B4-BE49-F238E27FC236}">
                  <a16:creationId xmlns:a16="http://schemas.microsoft.com/office/drawing/2014/main" id="{C94BAFF8-2DEF-BC79-540E-1044D9501060}"/>
                </a:ext>
              </a:extLst>
            </p:cNvPr>
            <p:cNvSpPr/>
            <p:nvPr/>
          </p:nvSpPr>
          <p:spPr>
            <a:xfrm>
              <a:off x="8872316" y="370901"/>
              <a:ext cx="3197280" cy="4738421"/>
            </a:xfrm>
            <a:custGeom>
              <a:avLst/>
              <a:gdLst>
                <a:gd name="connsiteX0" fmla="*/ 0 w 2267719"/>
                <a:gd name="connsiteY0" fmla="*/ 2201774 h 3281075"/>
                <a:gd name="connsiteX1" fmla="*/ 1133860 w 2267719"/>
                <a:gd name="connsiteY1" fmla="*/ 3281075 h 3281075"/>
                <a:gd name="connsiteX2" fmla="*/ 2267719 w 2267719"/>
                <a:gd name="connsiteY2" fmla="*/ 2201774 h 3281075"/>
                <a:gd name="connsiteX3" fmla="*/ 1133860 w 2267719"/>
                <a:gd name="connsiteY3" fmla="*/ 0 h 3281075"/>
                <a:gd name="connsiteX4" fmla="*/ 0 w 2267719"/>
                <a:gd name="connsiteY4" fmla="*/ 2201774 h 3281075"/>
                <a:gd name="connsiteX5" fmla="*/ 2177011 w 2267719"/>
                <a:gd name="connsiteY5" fmla="*/ 2201774 h 3281075"/>
                <a:gd name="connsiteX6" fmla="*/ 1133860 w 2267719"/>
                <a:gd name="connsiteY6" fmla="*/ 3194731 h 3281075"/>
                <a:gd name="connsiteX7" fmla="*/ 90709 w 2267719"/>
                <a:gd name="connsiteY7" fmla="*/ 2201774 h 3281075"/>
                <a:gd name="connsiteX8" fmla="*/ 1133959 w 2267719"/>
                <a:gd name="connsiteY8" fmla="*/ 151776 h 3281075"/>
                <a:gd name="connsiteX9" fmla="*/ 2177011 w 2267719"/>
                <a:gd name="connsiteY9" fmla="*/ 2201774 h 32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7719" h="3281075">
                  <a:moveTo>
                    <a:pt x="0" y="2201774"/>
                  </a:moveTo>
                  <a:cubicBezTo>
                    <a:pt x="0" y="2797855"/>
                    <a:pt x="507647" y="3281075"/>
                    <a:pt x="1133860" y="3281075"/>
                  </a:cubicBezTo>
                  <a:cubicBezTo>
                    <a:pt x="1760072" y="3281075"/>
                    <a:pt x="2267719" y="2797855"/>
                    <a:pt x="2267719" y="2201774"/>
                  </a:cubicBezTo>
                  <a:cubicBezTo>
                    <a:pt x="2267719" y="1515339"/>
                    <a:pt x="1133860" y="0"/>
                    <a:pt x="1133860" y="0"/>
                  </a:cubicBezTo>
                  <a:cubicBezTo>
                    <a:pt x="1133860" y="0"/>
                    <a:pt x="0" y="1519656"/>
                    <a:pt x="0" y="2201774"/>
                  </a:cubicBezTo>
                  <a:close/>
                  <a:moveTo>
                    <a:pt x="2177011" y="2201774"/>
                  </a:moveTo>
                  <a:cubicBezTo>
                    <a:pt x="2177011" y="2750171"/>
                    <a:pt x="1709974" y="3194731"/>
                    <a:pt x="1133860" y="3194731"/>
                  </a:cubicBezTo>
                  <a:cubicBezTo>
                    <a:pt x="557746" y="3194731"/>
                    <a:pt x="90709" y="2750171"/>
                    <a:pt x="90709" y="2201774"/>
                  </a:cubicBezTo>
                  <a:cubicBezTo>
                    <a:pt x="90709" y="1653735"/>
                    <a:pt x="884678" y="500364"/>
                    <a:pt x="1133959" y="151776"/>
                  </a:cubicBezTo>
                  <a:cubicBezTo>
                    <a:pt x="1383350" y="499600"/>
                    <a:pt x="2177011" y="1650036"/>
                    <a:pt x="2177011" y="2201774"/>
                  </a:cubicBezTo>
                  <a:close/>
                </a:path>
              </a:pathLst>
            </a:custGeom>
            <a:solidFill>
              <a:srgbClr val="23BACF"/>
            </a:solidFill>
            <a:ln w="1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95AA6C9-1391-02FA-4480-4C20D1040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5" t="4275" r="2076" b="2121"/>
            <a:stretch/>
          </p:blipFill>
          <p:spPr>
            <a:xfrm>
              <a:off x="9220812" y="2756319"/>
              <a:ext cx="2479352" cy="1345361"/>
            </a:xfrm>
            <a:prstGeom prst="rect">
              <a:avLst/>
            </a:prstGeom>
          </p:spPr>
        </p:pic>
      </p:grpSp>
      <p:pic>
        <p:nvPicPr>
          <p:cNvPr id="1026" name="Picture 2" descr="Chambre de commerce et d'industrie de Bretagne | Observatoire de  l'environnement en Bretagne">
            <a:extLst>
              <a:ext uri="{FF2B5EF4-FFF2-40B4-BE49-F238E27FC236}">
                <a16:creationId xmlns:a16="http://schemas.microsoft.com/office/drawing/2014/main" id="{11D131F5-CD9A-D08D-78DA-128EBCA7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81" y="5353050"/>
            <a:ext cx="28289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5</a:t>
            </a:r>
            <a:r>
              <a:rPr lang="fr-FR" sz="3600" b="1" dirty="0">
                <a:solidFill>
                  <a:srgbClr val="33A6B2"/>
                </a:solidFill>
              </a:rPr>
              <a:t>. ECOD’O : le volet « Boucles Locales 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7F2B07-DA66-877E-BACA-B76469E0D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5" t="25331" r="47331" b="12489"/>
          <a:stretch/>
        </p:blipFill>
        <p:spPr>
          <a:xfrm>
            <a:off x="6291403" y="1201771"/>
            <a:ext cx="5862047" cy="48467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2540EB-B623-BBB6-F57A-35D97777D5DD}"/>
              </a:ext>
            </a:extLst>
          </p:cNvPr>
          <p:cNvSpPr txBox="1"/>
          <p:nvPr/>
        </p:nvSpPr>
        <p:spPr>
          <a:xfrm>
            <a:off x="181417" y="1666659"/>
            <a:ext cx="9219438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</a:rPr>
              <a:t>Bilan de l’étude sur Lorient Agglomération </a:t>
            </a:r>
            <a:r>
              <a:rPr lang="fr-FR" sz="2400" b="1" dirty="0">
                <a:solidFill>
                  <a:srgbClr val="435057"/>
                </a:solidFill>
              </a:rPr>
              <a:t>: 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6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STEP à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fort potentiel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de REUT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3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STEP </a:t>
            </a:r>
            <a:r>
              <a:rPr lang="fr-FR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intermédiaires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4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STEP à </a:t>
            </a:r>
            <a:r>
              <a:rPr lang="fr-FR" sz="24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faible potentiel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de REUT</a:t>
            </a:r>
            <a:endParaRPr lang="fr-FR" sz="2400" b="1" dirty="0">
              <a:solidFill>
                <a:srgbClr val="435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6</a:t>
            </a:r>
            <a:r>
              <a:rPr lang="fr-FR" sz="3600" b="1" dirty="0">
                <a:solidFill>
                  <a:srgbClr val="33A6B2"/>
                </a:solidFill>
              </a:rPr>
              <a:t>. </a:t>
            </a:r>
            <a:r>
              <a:rPr lang="fr-FR" sz="3600" dirty="0">
                <a:solidFill>
                  <a:srgbClr val="33A6B2"/>
                </a:solidFill>
              </a:rPr>
              <a:t>Perspectives : </a:t>
            </a:r>
            <a:r>
              <a:rPr lang="fr-FR" sz="3600" b="1" dirty="0">
                <a:solidFill>
                  <a:srgbClr val="33A6B2"/>
                </a:solidFill>
              </a:rPr>
              <a:t>ECOD’O 2024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8E2993-A036-DF33-DBD7-21793E99FD6C}"/>
              </a:ext>
            </a:extLst>
          </p:cNvPr>
          <p:cNvSpPr txBox="1"/>
          <p:nvPr/>
        </p:nvSpPr>
        <p:spPr>
          <a:xfrm>
            <a:off x="435169" y="1378803"/>
            <a:ext cx="11679035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500"/>
              </a:spcBef>
              <a:spcAft>
                <a:spcPts val="18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Lancement prévu de la 4ème édition d’ECOD’O en </a:t>
            </a:r>
            <a:r>
              <a:rPr lang="fr-FR" sz="2400" b="1" dirty="0">
                <a:solidFill>
                  <a:srgbClr val="9EC614"/>
                </a:solidFill>
              </a:rPr>
              <a:t>janvier 2024</a:t>
            </a:r>
          </a:p>
          <a:p>
            <a:pPr marL="0" lvl="1" indent="-285750">
              <a:spcBef>
                <a:spcPts val="500"/>
              </a:spcBef>
              <a:spcAft>
                <a:spcPts val="18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Périmètre : </a:t>
            </a:r>
            <a:r>
              <a:rPr lang="fr-FR" sz="2400" b="1" dirty="0">
                <a:solidFill>
                  <a:srgbClr val="9EC614"/>
                </a:solidFill>
              </a:rPr>
              <a:t>Bretagne</a:t>
            </a:r>
          </a:p>
          <a:p>
            <a:pPr marL="0" lvl="1" indent="-285750">
              <a:spcBef>
                <a:spcPts val="500"/>
              </a:spcBef>
              <a:spcAft>
                <a:spcPts val="18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Objectif : </a:t>
            </a:r>
            <a:r>
              <a:rPr lang="fr-FR" sz="2400" b="1" dirty="0">
                <a:solidFill>
                  <a:srgbClr val="9EC614"/>
                </a:solidFill>
              </a:rPr>
              <a:t>massification des actions</a:t>
            </a:r>
            <a:r>
              <a:rPr lang="fr-FR" sz="2400" b="1" dirty="0">
                <a:solidFill>
                  <a:srgbClr val="435057"/>
                </a:solidFill>
              </a:rPr>
              <a:t> (accompagnements d’entreprises, sensibilisation collective, communication, Boucles Locales…)</a:t>
            </a:r>
          </a:p>
          <a:p>
            <a:pPr marL="0" lvl="1" indent="-285750">
              <a:spcBef>
                <a:spcPts val="500"/>
              </a:spcBef>
              <a:spcAft>
                <a:spcPts val="18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Budget : </a:t>
            </a:r>
            <a:r>
              <a:rPr lang="fr-FR" sz="2400" b="1" dirty="0">
                <a:solidFill>
                  <a:srgbClr val="9EC614"/>
                </a:solidFill>
              </a:rPr>
              <a:t>457 k€</a:t>
            </a:r>
            <a:r>
              <a:rPr lang="fr-FR" sz="2400" b="1" dirty="0">
                <a:solidFill>
                  <a:srgbClr val="435057"/>
                </a:solidFill>
              </a:rPr>
              <a:t> / </a:t>
            </a:r>
            <a:r>
              <a:rPr lang="fr-FR" sz="2400" b="1" dirty="0">
                <a:solidFill>
                  <a:srgbClr val="9EC614"/>
                </a:solidFill>
              </a:rPr>
              <a:t>3,1 ETP</a:t>
            </a:r>
          </a:p>
          <a:p>
            <a:pPr marL="0" lvl="1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endParaRPr lang="fr-FR" sz="2400" dirty="0">
              <a:solidFill>
                <a:srgbClr val="435057"/>
              </a:solidFill>
            </a:endParaRPr>
          </a:p>
          <a:p>
            <a:pPr marL="0" lvl="1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Transfert de la méthodologie ECOD’O vers d’autres CCI </a:t>
            </a:r>
            <a:endParaRPr lang="fr-FR" sz="2400" dirty="0">
              <a:solidFill>
                <a:srgbClr val="435057"/>
              </a:solidFill>
            </a:endParaRPr>
          </a:p>
          <a:p>
            <a:pPr marL="342900" lvl="1" indent="-34290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Wingdings" panose="05000000000000000000" pitchFamily="2" charset="2"/>
              <a:buChar char="à"/>
              <a:defRPr/>
            </a:pPr>
            <a:endParaRPr lang="fr-FR" sz="2400" b="1" dirty="0">
              <a:solidFill>
                <a:srgbClr val="9EC614"/>
              </a:solidFill>
            </a:endParaRP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rgbClr val="33A6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3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1. Genèse du Programme ECOD’O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168996"/>
            <a:ext cx="11679035" cy="521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35057"/>
                </a:solidFill>
              </a:rPr>
              <a:t>2017 : Sécheresse hivernale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 restrictions d’usages de l’eau pour les acteurs éco</a:t>
            </a:r>
          </a:p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400" b="1" dirty="0">
              <a:solidFill>
                <a:srgbClr val="435057"/>
              </a:solidFill>
              <a:sym typeface="Wingdings" panose="05000000000000000000" pitchFamily="2" charset="2"/>
            </a:endParaRPr>
          </a:p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Initiative de la Préfecture du Morbihan : programme de sensibilisation des industriels aux 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économies d’eau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à la 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sécurisation de leur alimentation en eau</a:t>
            </a:r>
          </a:p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400" b="1" dirty="0">
              <a:solidFill>
                <a:srgbClr val="9EC614"/>
              </a:solidFill>
              <a:sym typeface="Wingdings" panose="05000000000000000000" pitchFamily="2" charset="2"/>
            </a:endParaRPr>
          </a:p>
          <a:p>
            <a:pPr marL="0" lvl="1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Collaboration avec la CCI du Morbihan pour élaborer ce programme « ECOD’O », et mobilisation de partenaires pour le tour de table</a:t>
            </a:r>
          </a:p>
          <a:p>
            <a:pPr marL="0" lvl="1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endParaRPr lang="fr-FR" sz="2400" b="1" dirty="0">
              <a:solidFill>
                <a:srgbClr val="435057"/>
              </a:solidFill>
              <a:sym typeface="Wingdings" panose="05000000000000000000" pitchFamily="2" charset="2"/>
            </a:endParaRPr>
          </a:p>
          <a:p>
            <a:pPr marL="0" lvl="1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Rappel : en Bretagne, industrie = 15% des prélèvements hydriques </a:t>
            </a:r>
          </a:p>
          <a:p>
            <a:pPr marL="0" lvl="1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defRPr/>
            </a:pP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 </a:t>
            </a:r>
            <a:r>
              <a:rPr lang="fr-FR" sz="2400" b="1" dirty="0">
                <a:solidFill>
                  <a:srgbClr val="9EC614"/>
                </a:solidFill>
              </a:rPr>
              <a:t>Prélèvements limités, mais souhait des entreprises d’être pro-actives sur le sujet</a:t>
            </a: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rgbClr val="33A6B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2. Modalités du Programme ECOD’O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168996"/>
            <a:ext cx="11679035" cy="596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Entreprises cibles : </a:t>
            </a:r>
            <a:r>
              <a:rPr lang="fr-FR" sz="2400" b="1" dirty="0">
                <a:solidFill>
                  <a:srgbClr val="0070C0"/>
                </a:solidFill>
              </a:rPr>
              <a:t>Industrie</a:t>
            </a:r>
            <a:r>
              <a:rPr lang="fr-FR" sz="2400" b="1" dirty="0">
                <a:solidFill>
                  <a:srgbClr val="435057"/>
                </a:solidFill>
              </a:rPr>
              <a:t> </a:t>
            </a:r>
            <a:r>
              <a:rPr lang="fr-FR" sz="2400" dirty="0">
                <a:solidFill>
                  <a:srgbClr val="435057"/>
                </a:solidFill>
              </a:rPr>
              <a:t>(gros consommateurs)</a:t>
            </a:r>
            <a:r>
              <a:rPr lang="fr-FR" sz="2400" b="1" dirty="0">
                <a:solidFill>
                  <a:srgbClr val="435057"/>
                </a:solidFill>
              </a:rPr>
              <a:t> et </a:t>
            </a:r>
            <a:r>
              <a:rPr lang="fr-FR" sz="2400" b="1" dirty="0">
                <a:solidFill>
                  <a:srgbClr val="FFC000"/>
                </a:solidFill>
              </a:rPr>
              <a:t>Tourisme</a:t>
            </a:r>
            <a:r>
              <a:rPr lang="fr-FR" sz="2400" b="1" dirty="0">
                <a:solidFill>
                  <a:srgbClr val="435057"/>
                </a:solidFill>
              </a:rPr>
              <a:t> </a:t>
            </a:r>
            <a:r>
              <a:rPr lang="fr-FR" sz="2400" dirty="0">
                <a:solidFill>
                  <a:srgbClr val="435057"/>
                </a:solidFill>
              </a:rPr>
              <a:t>(pics estivaux de conso)</a:t>
            </a:r>
          </a:p>
          <a:p>
            <a:pPr marL="0" lvl="1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</a:rPr>
              <a:t>Gouvernance</a:t>
            </a:r>
            <a:r>
              <a:rPr lang="fr-FR" sz="2400" b="1" dirty="0">
                <a:solidFill>
                  <a:srgbClr val="435057"/>
                </a:solidFill>
              </a:rPr>
              <a:t> : </a:t>
            </a:r>
          </a:p>
          <a:p>
            <a:pPr marL="457200" lvl="2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programme rassemblant </a:t>
            </a:r>
            <a:r>
              <a:rPr lang="fr-FR" sz="2400" b="1" dirty="0">
                <a:solidFill>
                  <a:srgbClr val="9EC614"/>
                </a:solidFill>
              </a:rPr>
              <a:t>25 partenaires bretons</a:t>
            </a:r>
            <a:r>
              <a:rPr lang="fr-FR" sz="2400" b="1" dirty="0">
                <a:solidFill>
                  <a:srgbClr val="435057"/>
                </a:solidFill>
              </a:rPr>
              <a:t> (</a:t>
            </a:r>
            <a:r>
              <a:rPr lang="fr-FR" sz="2400" b="1" dirty="0" err="1">
                <a:solidFill>
                  <a:srgbClr val="435057"/>
                </a:solidFill>
              </a:rPr>
              <a:t>cf</a:t>
            </a:r>
            <a:r>
              <a:rPr lang="fr-FR" sz="2400" b="1" dirty="0">
                <a:solidFill>
                  <a:srgbClr val="435057"/>
                </a:solidFill>
              </a:rPr>
              <a:t> diapo suivante)</a:t>
            </a:r>
          </a:p>
          <a:p>
            <a:pPr marL="457200" lvl="2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pilotage par la </a:t>
            </a:r>
            <a:r>
              <a:rPr lang="fr-FR" sz="2400" b="1" dirty="0">
                <a:solidFill>
                  <a:srgbClr val="9EC614"/>
                </a:solidFill>
              </a:rPr>
              <a:t>CCI Bretagne</a:t>
            </a:r>
          </a:p>
          <a:p>
            <a:pPr marL="457200" lvl="2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comités de pilotage partenarial trimestriel (4 départementaux + 1 régional)</a:t>
            </a:r>
          </a:p>
          <a:p>
            <a:pPr marL="0" lvl="1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</a:rPr>
              <a:t>Historique à date</a:t>
            </a:r>
            <a:r>
              <a:rPr lang="fr-FR" sz="2400" b="1" dirty="0">
                <a:solidFill>
                  <a:srgbClr val="435057"/>
                </a:solidFill>
              </a:rPr>
              <a:t> :</a:t>
            </a:r>
          </a:p>
          <a:p>
            <a:pPr marL="457200" lvl="2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</a:rPr>
              <a:t>ECOD’O 1</a:t>
            </a:r>
            <a:r>
              <a:rPr lang="fr-FR" sz="2400" b="1" dirty="0">
                <a:solidFill>
                  <a:srgbClr val="435057"/>
                </a:solidFill>
              </a:rPr>
              <a:t> : janvier 2020 à mars 2021 </a:t>
            </a:r>
            <a:r>
              <a:rPr lang="fr-FR" sz="2400" dirty="0">
                <a:solidFill>
                  <a:srgbClr val="435057"/>
                </a:solidFill>
              </a:rPr>
              <a:t>(budget annuel : </a:t>
            </a:r>
            <a:r>
              <a:rPr lang="fr-FR" sz="2400" b="1" dirty="0">
                <a:solidFill>
                  <a:srgbClr val="435057"/>
                </a:solidFill>
              </a:rPr>
              <a:t>130 k€ / 1 ETP</a:t>
            </a:r>
            <a:r>
              <a:rPr lang="fr-FR" sz="2400" dirty="0">
                <a:solidFill>
                  <a:srgbClr val="435057"/>
                </a:solidFill>
              </a:rPr>
              <a:t>)</a:t>
            </a:r>
          </a:p>
          <a:p>
            <a:pPr marL="457200" lvl="2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</a:rPr>
              <a:t>ECOD’O 2</a:t>
            </a:r>
            <a:r>
              <a:rPr lang="fr-FR" sz="2400" b="1" dirty="0">
                <a:solidFill>
                  <a:srgbClr val="435057"/>
                </a:solidFill>
              </a:rPr>
              <a:t> : avril 2021 à juin 2022 </a:t>
            </a:r>
            <a:r>
              <a:rPr lang="fr-FR" sz="2400" dirty="0">
                <a:solidFill>
                  <a:srgbClr val="435057"/>
                </a:solidFill>
              </a:rPr>
              <a:t>(budget annuel : </a:t>
            </a:r>
            <a:r>
              <a:rPr lang="fr-FR" sz="2400" b="1" dirty="0">
                <a:solidFill>
                  <a:srgbClr val="435057"/>
                </a:solidFill>
              </a:rPr>
              <a:t>130 k€ / 1 ETP</a:t>
            </a:r>
            <a:r>
              <a:rPr lang="fr-FR" sz="2400" dirty="0">
                <a:solidFill>
                  <a:srgbClr val="435057"/>
                </a:solidFill>
              </a:rPr>
              <a:t>)</a:t>
            </a:r>
          </a:p>
          <a:p>
            <a:pPr marL="457200" lvl="2" indent="-28575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</a:rPr>
              <a:t>ECOD’O Régional (3)</a:t>
            </a:r>
            <a:r>
              <a:rPr lang="fr-FR" sz="2400" b="1" dirty="0">
                <a:solidFill>
                  <a:srgbClr val="435057"/>
                </a:solidFill>
              </a:rPr>
              <a:t> : octobre 2022 à décembre 2023 </a:t>
            </a:r>
            <a:r>
              <a:rPr lang="fr-FR" sz="2400" dirty="0">
                <a:solidFill>
                  <a:srgbClr val="435057"/>
                </a:solidFill>
              </a:rPr>
              <a:t>(budget annuel : </a:t>
            </a:r>
            <a:r>
              <a:rPr lang="fr-FR" sz="2400" b="1" dirty="0">
                <a:solidFill>
                  <a:srgbClr val="435057"/>
                </a:solidFill>
              </a:rPr>
              <a:t>370 k€ / 2,8 ETP</a:t>
            </a:r>
            <a:r>
              <a:rPr lang="fr-FR" sz="2400" dirty="0">
                <a:solidFill>
                  <a:srgbClr val="435057"/>
                </a:solidFill>
              </a:rPr>
              <a:t>)</a:t>
            </a:r>
          </a:p>
          <a:p>
            <a:pPr marL="342900" lvl="1" indent="-342900"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Font typeface="Wingdings" panose="05000000000000000000" pitchFamily="2" charset="2"/>
              <a:buChar char="à"/>
              <a:defRPr/>
            </a:pPr>
            <a:endParaRPr lang="fr-FR" sz="2400" b="1" dirty="0">
              <a:solidFill>
                <a:srgbClr val="9EC614"/>
              </a:solidFill>
            </a:endParaRP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rgbClr val="33A6B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00" y="134089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3. Les 25 partenaires du Programme ECOD’O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4F55CF-5959-54F3-E4F9-6A68A94AC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99" y="757291"/>
            <a:ext cx="10804768" cy="55629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EF1F9D6-EFCD-6815-0955-766B47CB8400}"/>
              </a:ext>
            </a:extLst>
          </p:cNvPr>
          <p:cNvSpPr txBox="1"/>
          <p:nvPr/>
        </p:nvSpPr>
        <p:spPr>
          <a:xfrm>
            <a:off x="219700" y="1052374"/>
            <a:ext cx="531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35057"/>
                </a:solidFill>
              </a:rPr>
              <a:t>8 partenaires régionaux </a:t>
            </a:r>
            <a:r>
              <a:rPr lang="fr-FR" sz="2000" dirty="0">
                <a:solidFill>
                  <a:srgbClr val="435057"/>
                </a:solidFill>
              </a:rPr>
              <a:t>(dont 3 privés)</a:t>
            </a:r>
            <a:endParaRPr lang="fr-FR" sz="2000" dirty="0">
              <a:solidFill>
                <a:srgbClr val="9EC614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81E2C8-BF15-95EF-E13B-1ADEBA2BD651}"/>
              </a:ext>
            </a:extLst>
          </p:cNvPr>
          <p:cNvSpPr txBox="1"/>
          <p:nvPr/>
        </p:nvSpPr>
        <p:spPr>
          <a:xfrm>
            <a:off x="5345829" y="1047431"/>
            <a:ext cx="459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35057"/>
                </a:solidFill>
              </a:rPr>
              <a:t>17 partenaires territoriaux</a:t>
            </a:r>
            <a:endParaRPr lang="fr-FR" sz="2400" dirty="0">
              <a:solidFill>
                <a:srgbClr val="9EC6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4</a:t>
            </a:r>
            <a:r>
              <a:rPr lang="fr-FR" sz="3600" b="1" dirty="0">
                <a:solidFill>
                  <a:srgbClr val="33A6B2"/>
                </a:solidFill>
              </a:rPr>
              <a:t>. ECOD’O : </a:t>
            </a:r>
            <a:r>
              <a:rPr lang="fr-FR" sz="3600" dirty="0">
                <a:solidFill>
                  <a:srgbClr val="33A6B2"/>
                </a:solidFill>
              </a:rPr>
              <a:t>bilan technique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119772" y="1119091"/>
            <a:ext cx="5798144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</a:rPr>
              <a:t>Résultats obtenus depuis 2020 : </a:t>
            </a:r>
          </a:p>
          <a:p>
            <a:pPr marL="171450" lvl="2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F2908F"/>
              </a:buClr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225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structures bretonnes accompagnées</a:t>
            </a:r>
          </a:p>
          <a:p>
            <a:pPr marL="171450" lvl="2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F2908F"/>
              </a:buClr>
              <a:defRPr/>
            </a:pPr>
            <a:endParaRPr lang="fr-FR" sz="2400" b="1" dirty="0">
              <a:solidFill>
                <a:srgbClr val="435057"/>
              </a:solidFill>
              <a:sym typeface="Wingdings" panose="05000000000000000000" pitchFamily="2" charset="2"/>
            </a:endParaRPr>
          </a:p>
          <a:p>
            <a:pPr marL="171450" lvl="2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F2908F"/>
              </a:buClr>
              <a:defRPr/>
            </a:pP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Enquête menée à l’été 2023 auprès des 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46 entreprises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ayant bénéficié d’un accompagnement structurel entre 2020 et 2022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876792C-E546-A6A8-26BC-40CD7B3BC6DF}"/>
              </a:ext>
            </a:extLst>
          </p:cNvPr>
          <p:cNvGrpSpPr/>
          <p:nvPr/>
        </p:nvGrpSpPr>
        <p:grpSpPr>
          <a:xfrm>
            <a:off x="6565243" y="1022455"/>
            <a:ext cx="5506985" cy="3312605"/>
            <a:chOff x="308712" y="1325361"/>
            <a:chExt cx="7342647" cy="441680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BAFDA5C-98D1-143A-D042-249DA94A6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88" t="21912" r="33487" b="13685"/>
            <a:stretch/>
          </p:blipFill>
          <p:spPr>
            <a:xfrm>
              <a:off x="308712" y="1325361"/>
              <a:ext cx="7342647" cy="441680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6F2BA7F-EBC1-57DA-B142-6094E4203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776" t="38801" r="17500" b="40525"/>
            <a:stretch/>
          </p:blipFill>
          <p:spPr>
            <a:xfrm>
              <a:off x="386508" y="4389662"/>
              <a:ext cx="1421744" cy="129934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E1347CF-CE08-94FD-F16E-482B6C7361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344" b="5351"/>
          <a:stretch/>
        </p:blipFill>
        <p:spPr>
          <a:xfrm>
            <a:off x="94371" y="4595329"/>
            <a:ext cx="8406086" cy="216387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70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4</a:t>
            </a:r>
            <a:r>
              <a:rPr lang="fr-FR" sz="3600" b="1" dirty="0">
                <a:solidFill>
                  <a:srgbClr val="33A6B2"/>
                </a:solidFill>
              </a:rPr>
              <a:t>. ECOD’O : bilan technique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119772" y="1119091"/>
            <a:ext cx="9219438" cy="453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</a:rPr>
              <a:t>Résultats obtenus depuis 2020</a:t>
            </a:r>
            <a:r>
              <a:rPr lang="fr-FR" sz="2400" b="1" dirty="0">
                <a:solidFill>
                  <a:srgbClr val="435057"/>
                </a:solidFill>
              </a:rPr>
              <a:t> : 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Publication d’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1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guide de bonnes pratiques (MAJ en décembre 2023)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20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ateliers / webinaires / évènements organisés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20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portraits vidéo / écrits d’entreprises</a:t>
            </a:r>
          </a:p>
          <a:p>
            <a:pPr marL="457200" lvl="2" indent="-285750">
              <a:lnSpc>
                <a:spcPct val="100000"/>
              </a:lnSpc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7 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fiches-métiers hydro-économes produites (« Petites Gouttes »)</a:t>
            </a:r>
          </a:p>
          <a:p>
            <a:pPr marL="457200" lvl="2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1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méthodologie de détection d’opportunités de REUT </a:t>
            </a:r>
            <a:b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</a:b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(« Boucles locales »)</a:t>
            </a:r>
            <a:endParaRPr lang="fr-FR" sz="2400" b="1" dirty="0">
              <a:solidFill>
                <a:srgbClr val="435057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369A21F-8B4A-F11C-2AC3-267096D5AB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8" t="7778" r="32941" b="9374"/>
          <a:stretch/>
        </p:blipFill>
        <p:spPr>
          <a:xfrm>
            <a:off x="9527778" y="1108474"/>
            <a:ext cx="2262711" cy="33305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88EC50-9029-2FF1-10FF-2B3D320EF4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52" t="10038" r="22643" b="8474"/>
          <a:stretch/>
        </p:blipFill>
        <p:spPr>
          <a:xfrm>
            <a:off x="8879870" y="4585866"/>
            <a:ext cx="3192358" cy="2164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48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5</a:t>
            </a:r>
            <a:r>
              <a:rPr lang="fr-FR" sz="3600" b="1" dirty="0">
                <a:solidFill>
                  <a:srgbClr val="33A6B2"/>
                </a:solidFill>
              </a:rPr>
              <a:t>. ECOD’O : le volet « Boucles Locales 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119772" y="1119091"/>
            <a:ext cx="11685720" cy="4906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  <a:sym typeface="Wingdings" panose="05000000000000000000" pitchFamily="2" charset="2"/>
              </a:rPr>
              <a:t>Objet : Etude d’opportunités de REUT multi-acteurs</a:t>
            </a:r>
          </a:p>
          <a:p>
            <a:pPr marL="0" lvl="1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defRPr/>
            </a:pP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Méthodologie élaborée par la CCI Bretagne : </a:t>
            </a:r>
          </a:p>
          <a:p>
            <a:pPr marL="457200" lvl="2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1) Etat des lieux territorial : recensement des STEP publiques et privées du territoire</a:t>
            </a:r>
          </a:p>
          <a:p>
            <a:pPr marL="457200" lvl="2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2) Sélection des STEP à étudier</a:t>
            </a:r>
          </a:p>
          <a:p>
            <a:pPr marL="457200" lvl="2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3) Recensement des usages d’eau potable 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publics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/ 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privés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/ </a:t>
            </a: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agricoles</a:t>
            </a: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 dans un rayon de 2 à 3 km autour des STEP étudiées + prise de contact avec usagers</a:t>
            </a:r>
          </a:p>
          <a:p>
            <a:pPr marL="457200" lvl="2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435057"/>
                </a:solidFill>
                <a:sym typeface="Wingdings" panose="05000000000000000000" pitchFamily="2" charset="2"/>
              </a:rPr>
              <a:t>4) Analyse multicritère (intégrant les aspects règlementaires et environnementaux) afin de définir les STEP les plus intéressantes à étudier via une étude technico-économique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5. ECOD’O : le volet « Boucles Locales 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119772" y="1004088"/>
            <a:ext cx="1168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  <a:sym typeface="Wingdings" panose="05000000000000000000" pitchFamily="2" charset="2"/>
              </a:rPr>
              <a:t>Application sur 2 territoires en 2023 : exemple de Lorient Agglomération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F1DF58-9CC9-85C1-F83B-B67B2D4F5A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42" t="22873" r="53855" b="16318"/>
          <a:stretch/>
        </p:blipFill>
        <p:spPr>
          <a:xfrm>
            <a:off x="691308" y="1517169"/>
            <a:ext cx="4743112" cy="41703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E2E1189-08E9-9577-2786-1D7150202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46" t="25341" r="47500" b="12495"/>
          <a:stretch/>
        </p:blipFill>
        <p:spPr>
          <a:xfrm>
            <a:off x="6096000" y="1445031"/>
            <a:ext cx="5041900" cy="42631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12C812C-1841-68BF-D7FE-0B4CA7A3DCDD}"/>
              </a:ext>
            </a:extLst>
          </p:cNvPr>
          <p:cNvSpPr txBox="1"/>
          <p:nvPr/>
        </p:nvSpPr>
        <p:spPr>
          <a:xfrm>
            <a:off x="1554290" y="5610838"/>
            <a:ext cx="34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35057"/>
                </a:solidFill>
              </a:rPr>
              <a:t>62 stations recensées</a:t>
            </a:r>
            <a:endParaRPr lang="fr-FR" sz="2000" dirty="0">
              <a:solidFill>
                <a:srgbClr val="9EC614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66D552-86E5-37D7-1628-BC53DB1EB41E}"/>
              </a:ext>
            </a:extLst>
          </p:cNvPr>
          <p:cNvSpPr txBox="1"/>
          <p:nvPr/>
        </p:nvSpPr>
        <p:spPr>
          <a:xfrm>
            <a:off x="5968573" y="5634685"/>
            <a:ext cx="531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285750" fontAlgn="auto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290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35057"/>
                </a:solidFill>
              </a:rPr>
              <a:t>13 stations sélectionnées pour l’étude</a:t>
            </a:r>
            <a:endParaRPr lang="fr-FR" sz="2000" dirty="0">
              <a:solidFill>
                <a:srgbClr val="9EC6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553" y="67340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5</a:t>
            </a:r>
            <a:r>
              <a:rPr lang="fr-FR" sz="3600" b="1" dirty="0">
                <a:solidFill>
                  <a:srgbClr val="33A6B2"/>
                </a:solidFill>
              </a:rPr>
              <a:t>. ECOD’O : le volet « Boucles Locales 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136733" y="1155696"/>
            <a:ext cx="1168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500"/>
              </a:spcBef>
              <a:spcAft>
                <a:spcPts val="2400"/>
              </a:spcAft>
              <a:buClr>
                <a:srgbClr val="F2908F"/>
              </a:buClr>
              <a:buFont typeface="Arial" panose="020B0604020202020204" pitchFamily="34" charset="0"/>
              <a:buChar char="•"/>
              <a:defRPr/>
            </a:pPr>
            <a:r>
              <a:rPr lang="fr-FR" sz="2400" b="1" u="sng" dirty="0">
                <a:solidFill>
                  <a:srgbClr val="435057"/>
                </a:solidFill>
                <a:sym typeface="Wingdings" panose="05000000000000000000" pitchFamily="2" charset="2"/>
              </a:rPr>
              <a:t>Exemple de la STEP de l’Île de Groix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15334-3EC0-6253-DFD7-C04B36BD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78" t="-127261" r="-149278" b="126699"/>
          <a:stretch/>
        </p:blipFill>
        <p:spPr>
          <a:xfrm>
            <a:off x="10478835" y="69632"/>
            <a:ext cx="1635369" cy="929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752295-CFEA-AE19-BFC2-340F281B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" t="4275" r="2076" b="2121"/>
          <a:stretch/>
        </p:blipFill>
        <p:spPr>
          <a:xfrm>
            <a:off x="10439587" y="107659"/>
            <a:ext cx="1713863" cy="929987"/>
          </a:xfrm>
          <a:prstGeom prst="rect">
            <a:avLst/>
          </a:prstGeom>
        </p:spPr>
      </p:pic>
      <p:pic>
        <p:nvPicPr>
          <p:cNvPr id="6" name="Image 5" descr="Une image contenant cercle, carte, Graphique, illustration&#10;&#10;Description générée automatiquement">
            <a:extLst>
              <a:ext uri="{FF2B5EF4-FFF2-40B4-BE49-F238E27FC236}">
                <a16:creationId xmlns:a16="http://schemas.microsoft.com/office/drawing/2014/main" id="{A6C41216-5956-0D9B-67F2-4B8F442A7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1" r="7167"/>
          <a:stretch/>
        </p:blipFill>
        <p:spPr>
          <a:xfrm>
            <a:off x="5463968" y="1348840"/>
            <a:ext cx="6591299" cy="54629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252E54A-2E48-6EDB-AE78-2ABCB4FF274E}"/>
              </a:ext>
            </a:extLst>
          </p:cNvPr>
          <p:cNvCxnSpPr>
            <a:cxnSpLocks/>
          </p:cNvCxnSpPr>
          <p:nvPr/>
        </p:nvCxnSpPr>
        <p:spPr>
          <a:xfrm flipH="1">
            <a:off x="8891253" y="3188645"/>
            <a:ext cx="320671" cy="34726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au 14">
            <a:extLst>
              <a:ext uri="{FF2B5EF4-FFF2-40B4-BE49-F238E27FC236}">
                <a16:creationId xmlns:a16="http://schemas.microsoft.com/office/drawing/2014/main" id="{DE514A3F-5DB1-6019-7E5B-CED068C40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87011"/>
              </p:ext>
            </p:extLst>
          </p:nvPr>
        </p:nvGraphicFramePr>
        <p:xfrm>
          <a:off x="383147" y="1849439"/>
          <a:ext cx="5046000" cy="2316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500">
                  <a:extLst>
                    <a:ext uri="{9D8B030D-6E8A-4147-A177-3AD203B41FA5}">
                      <a16:colId xmlns:a16="http://schemas.microsoft.com/office/drawing/2014/main" val="463979970"/>
                    </a:ext>
                  </a:extLst>
                </a:gridCol>
                <a:gridCol w="1261500">
                  <a:extLst>
                    <a:ext uri="{9D8B030D-6E8A-4147-A177-3AD203B41FA5}">
                      <a16:colId xmlns:a16="http://schemas.microsoft.com/office/drawing/2014/main" val="3141349653"/>
                    </a:ext>
                  </a:extLst>
                </a:gridCol>
                <a:gridCol w="1261500">
                  <a:extLst>
                    <a:ext uri="{9D8B030D-6E8A-4147-A177-3AD203B41FA5}">
                      <a16:colId xmlns:a16="http://schemas.microsoft.com/office/drawing/2014/main" val="313339028"/>
                    </a:ext>
                  </a:extLst>
                </a:gridCol>
                <a:gridCol w="1261500">
                  <a:extLst>
                    <a:ext uri="{9D8B030D-6E8A-4147-A177-3AD203B41FA5}">
                      <a16:colId xmlns:a16="http://schemas.microsoft.com/office/drawing/2014/main" val="160107472"/>
                    </a:ext>
                  </a:extLst>
                </a:gridCol>
              </a:tblGrid>
              <a:tr h="548528">
                <a:tc>
                  <a:txBody>
                    <a:bodyPr/>
                    <a:lstStyle/>
                    <a:p>
                      <a:r>
                        <a:rPr lang="fr-FR" sz="1100" dirty="0"/>
                        <a:t>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Usages privés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Usages publics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Usages agricoles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58921"/>
                  </a:ext>
                </a:extLst>
              </a:tr>
              <a:tr h="773763">
                <a:tc>
                  <a:txBody>
                    <a:bodyPr/>
                    <a:lstStyle/>
                    <a:p>
                      <a:r>
                        <a:rPr lang="fr-FR" sz="1100" dirty="0"/>
                        <a:t>Le </a:t>
                      </a:r>
                      <a:r>
                        <a:rPr lang="fr-FR" sz="1100" dirty="0" err="1"/>
                        <a:t>Gripp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fr-FR" sz="1100" dirty="0"/>
                        <a:t>Groix et nature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100" dirty="0"/>
                        <a:t>Del Din et Cie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100" dirty="0" err="1"/>
                        <a:t>Fael</a:t>
                      </a:r>
                      <a:r>
                        <a:rPr lang="fr-FR" sz="1100" dirty="0"/>
                        <a:t> Da Silva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100" dirty="0"/>
                        <a:t>Nicolas Rodriguez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100" dirty="0"/>
                        <a:t>Teixeira Construction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100" dirty="0" err="1"/>
                        <a:t>Subagrec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100" dirty="0"/>
                        <a:t>7. Quai portuaire et carénage</a:t>
                      </a:r>
                    </a:p>
                    <a:p>
                      <a:pPr algn="l"/>
                      <a:r>
                        <a:rPr lang="fr-FR" sz="1100" dirty="0"/>
                        <a:t>8. Terrain de foot</a:t>
                      </a:r>
                    </a:p>
                    <a:p>
                      <a:pPr algn="l"/>
                      <a:r>
                        <a:rPr lang="fr-FR" sz="1100" dirty="0"/>
                        <a:t>9. Services municipaux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10. Barrage de Port Melin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1100" dirty="0"/>
                        <a:t>11. Pommes de terres, </a:t>
                      </a:r>
                      <a:r>
                        <a:rPr lang="fr-FR" sz="1100" dirty="0" err="1"/>
                        <a:t>Melon,Aubergine,Oignons</a:t>
                      </a:r>
                      <a:r>
                        <a:rPr lang="fr-FR" sz="1100" dirty="0"/>
                        <a:t> (3,5ha)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100" dirty="0"/>
                        <a:t>12. Nombreux légumes (1,5ha)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100" dirty="0"/>
                        <a:t>13. Nombreux légumes (2ha)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790203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9E855142-DD0C-D91F-A969-86F2A6A23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72595"/>
          <a:stretch/>
        </p:blipFill>
        <p:spPr>
          <a:xfrm>
            <a:off x="2961992" y="4848404"/>
            <a:ext cx="2375554" cy="6891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90AB2F-151F-E176-01E2-FAE44FF88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09"/>
          <a:stretch/>
        </p:blipFill>
        <p:spPr>
          <a:xfrm>
            <a:off x="2961992" y="4472747"/>
            <a:ext cx="2375554" cy="36689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E2BFE2A-033B-7A88-B82C-C7E890C20F61}"/>
              </a:ext>
            </a:extLst>
          </p:cNvPr>
          <p:cNvSpPr/>
          <p:nvPr/>
        </p:nvSpPr>
        <p:spPr>
          <a:xfrm>
            <a:off x="717651" y="5660236"/>
            <a:ext cx="529967" cy="45218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4A0BA24-A16F-3BE6-039E-54227DFB68F3}"/>
              </a:ext>
            </a:extLst>
          </p:cNvPr>
          <p:cNvCxnSpPr>
            <a:cxnSpLocks/>
          </p:cNvCxnSpPr>
          <p:nvPr/>
        </p:nvCxnSpPr>
        <p:spPr>
          <a:xfrm flipH="1" flipV="1">
            <a:off x="764940" y="4364756"/>
            <a:ext cx="482678" cy="40260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1C98BE5-21D4-D38F-ECDF-7AE1D54D87C4}"/>
              </a:ext>
            </a:extLst>
          </p:cNvPr>
          <p:cNvSpPr/>
          <p:nvPr/>
        </p:nvSpPr>
        <p:spPr>
          <a:xfrm>
            <a:off x="8353354" y="3685562"/>
            <a:ext cx="225889" cy="20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FA136C1-87B9-599E-42DC-2608F8378DCB}"/>
              </a:ext>
            </a:extLst>
          </p:cNvPr>
          <p:cNvSpPr/>
          <p:nvPr/>
        </p:nvSpPr>
        <p:spPr>
          <a:xfrm>
            <a:off x="875702" y="4855914"/>
            <a:ext cx="305702" cy="30218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22" name="Image 21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1443D843-BCAB-D24D-6D30-7FAB4B197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43" r="7761" b="74365"/>
          <a:stretch/>
        </p:blipFill>
        <p:spPr>
          <a:xfrm>
            <a:off x="3008919" y="5547734"/>
            <a:ext cx="2306031" cy="366897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12FFE9B9-002B-1B0D-2B45-A02F9D8660A6}"/>
              </a:ext>
            </a:extLst>
          </p:cNvPr>
          <p:cNvGrpSpPr/>
          <p:nvPr/>
        </p:nvGrpSpPr>
        <p:grpSpPr>
          <a:xfrm>
            <a:off x="11319179" y="6354827"/>
            <a:ext cx="642937" cy="412878"/>
            <a:chOff x="10929938" y="5691188"/>
            <a:chExt cx="642937" cy="41287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D10997-AFA8-14D8-4835-81CA22CAC22A}"/>
                </a:ext>
              </a:extLst>
            </p:cNvPr>
            <p:cNvSpPr/>
            <p:nvPr/>
          </p:nvSpPr>
          <p:spPr>
            <a:xfrm>
              <a:off x="10929938" y="5691188"/>
              <a:ext cx="642937" cy="41287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C0E52DAD-578C-5FF3-3B38-9793C9F27AC2}"/>
                </a:ext>
              </a:extLst>
            </p:cNvPr>
            <p:cNvCxnSpPr/>
            <p:nvPr/>
          </p:nvCxnSpPr>
          <p:spPr>
            <a:xfrm flipH="1">
              <a:off x="11014680" y="5983606"/>
              <a:ext cx="45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1F709C0-D7EE-9AB7-7905-24458F0203F2}"/>
                </a:ext>
              </a:extLst>
            </p:cNvPr>
            <p:cNvSpPr txBox="1"/>
            <p:nvPr/>
          </p:nvSpPr>
          <p:spPr>
            <a:xfrm>
              <a:off x="10963427" y="5705080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500m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FBD44BE0-A91E-2DB5-42D8-B411E6207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50" b="59896"/>
          <a:stretch/>
        </p:blipFill>
        <p:spPr>
          <a:xfrm>
            <a:off x="2968279" y="5886329"/>
            <a:ext cx="2396918" cy="328669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F002992B-C8CC-61B7-FEB0-146DA000543B}"/>
              </a:ext>
            </a:extLst>
          </p:cNvPr>
          <p:cNvSpPr/>
          <p:nvPr/>
        </p:nvSpPr>
        <p:spPr>
          <a:xfrm>
            <a:off x="8788170" y="4217357"/>
            <a:ext cx="225889" cy="2040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8F12927-DEB3-C0CA-5C09-6AAAD5CD1775}"/>
              </a:ext>
            </a:extLst>
          </p:cNvPr>
          <p:cNvSpPr/>
          <p:nvPr/>
        </p:nvSpPr>
        <p:spPr>
          <a:xfrm>
            <a:off x="9211924" y="3565728"/>
            <a:ext cx="225889" cy="2040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5B4C7AA-0ADB-5242-8B33-6EC9F55C14F9}"/>
              </a:ext>
            </a:extLst>
          </p:cNvPr>
          <p:cNvSpPr/>
          <p:nvPr/>
        </p:nvSpPr>
        <p:spPr>
          <a:xfrm>
            <a:off x="863347" y="5227650"/>
            <a:ext cx="305702" cy="30218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81BC0F7-991B-3C98-6C39-DB49FFB40030}"/>
              </a:ext>
            </a:extLst>
          </p:cNvPr>
          <p:cNvSpPr txBox="1"/>
          <p:nvPr/>
        </p:nvSpPr>
        <p:spPr>
          <a:xfrm>
            <a:off x="8647612" y="4153557"/>
            <a:ext cx="52992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9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62A322B-8455-761E-83E2-4A80565A515D}"/>
              </a:ext>
            </a:extLst>
          </p:cNvPr>
          <p:cNvSpPr/>
          <p:nvPr/>
        </p:nvSpPr>
        <p:spPr>
          <a:xfrm>
            <a:off x="9098979" y="3882293"/>
            <a:ext cx="225889" cy="20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AB20DFF-FB1C-0A88-8F53-1B0CE72E00CE}"/>
              </a:ext>
            </a:extLst>
          </p:cNvPr>
          <p:cNvSpPr/>
          <p:nvPr/>
        </p:nvSpPr>
        <p:spPr>
          <a:xfrm>
            <a:off x="8500278" y="4059322"/>
            <a:ext cx="225889" cy="20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CA99D10-C4CE-0437-29E1-51D009DF1FAD}"/>
              </a:ext>
            </a:extLst>
          </p:cNvPr>
          <p:cNvSpPr/>
          <p:nvPr/>
        </p:nvSpPr>
        <p:spPr>
          <a:xfrm>
            <a:off x="8107971" y="4021747"/>
            <a:ext cx="225889" cy="20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32B850-9A98-A479-404F-ECEEC51D181B}"/>
              </a:ext>
            </a:extLst>
          </p:cNvPr>
          <p:cNvSpPr/>
          <p:nvPr/>
        </p:nvSpPr>
        <p:spPr>
          <a:xfrm>
            <a:off x="7549999" y="3171730"/>
            <a:ext cx="225889" cy="20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D76AEA-0133-72B3-6649-CFC082388DAD}"/>
              </a:ext>
            </a:extLst>
          </p:cNvPr>
          <p:cNvSpPr/>
          <p:nvPr/>
        </p:nvSpPr>
        <p:spPr>
          <a:xfrm>
            <a:off x="8335632" y="3892171"/>
            <a:ext cx="225889" cy="20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9C9B51D-88FC-9949-D2A3-08C13403C50E}"/>
              </a:ext>
            </a:extLst>
          </p:cNvPr>
          <p:cNvSpPr/>
          <p:nvPr/>
        </p:nvSpPr>
        <p:spPr>
          <a:xfrm>
            <a:off x="8507245" y="4332881"/>
            <a:ext cx="225889" cy="2040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8" name="Rectangle : coins arrondis 41">
            <a:extLst>
              <a:ext uri="{FF2B5EF4-FFF2-40B4-BE49-F238E27FC236}">
                <a16:creationId xmlns:a16="http://schemas.microsoft.com/office/drawing/2014/main" id="{ED3949D7-9BFD-97CC-F719-83A066FE13BF}"/>
              </a:ext>
            </a:extLst>
          </p:cNvPr>
          <p:cNvSpPr/>
          <p:nvPr/>
        </p:nvSpPr>
        <p:spPr>
          <a:xfrm rot="473107">
            <a:off x="9594694" y="4358585"/>
            <a:ext cx="225889" cy="254336"/>
          </a:xfrm>
          <a:custGeom>
            <a:avLst/>
            <a:gdLst>
              <a:gd name="connsiteX0" fmla="*/ 0 w 225889"/>
              <a:gd name="connsiteY0" fmla="*/ 37649 h 279932"/>
              <a:gd name="connsiteX1" fmla="*/ 37649 w 225889"/>
              <a:gd name="connsiteY1" fmla="*/ 0 h 279932"/>
              <a:gd name="connsiteX2" fmla="*/ 188240 w 225889"/>
              <a:gd name="connsiteY2" fmla="*/ 0 h 279932"/>
              <a:gd name="connsiteX3" fmla="*/ 225889 w 225889"/>
              <a:gd name="connsiteY3" fmla="*/ 37649 h 279932"/>
              <a:gd name="connsiteX4" fmla="*/ 225889 w 225889"/>
              <a:gd name="connsiteY4" fmla="*/ 242283 h 279932"/>
              <a:gd name="connsiteX5" fmla="*/ 188240 w 225889"/>
              <a:gd name="connsiteY5" fmla="*/ 279932 h 279932"/>
              <a:gd name="connsiteX6" fmla="*/ 37649 w 225889"/>
              <a:gd name="connsiteY6" fmla="*/ 279932 h 279932"/>
              <a:gd name="connsiteX7" fmla="*/ 0 w 225889"/>
              <a:gd name="connsiteY7" fmla="*/ 242283 h 279932"/>
              <a:gd name="connsiteX8" fmla="*/ 0 w 225889"/>
              <a:gd name="connsiteY8" fmla="*/ 37649 h 279932"/>
              <a:gd name="connsiteX0" fmla="*/ 0 w 225889"/>
              <a:gd name="connsiteY0" fmla="*/ 37649 h 279932"/>
              <a:gd name="connsiteX1" fmla="*/ 59664 w 225889"/>
              <a:gd name="connsiteY1" fmla="*/ 29278 h 279932"/>
              <a:gd name="connsiteX2" fmla="*/ 188240 w 225889"/>
              <a:gd name="connsiteY2" fmla="*/ 0 h 279932"/>
              <a:gd name="connsiteX3" fmla="*/ 225889 w 225889"/>
              <a:gd name="connsiteY3" fmla="*/ 37649 h 279932"/>
              <a:gd name="connsiteX4" fmla="*/ 225889 w 225889"/>
              <a:gd name="connsiteY4" fmla="*/ 242283 h 279932"/>
              <a:gd name="connsiteX5" fmla="*/ 188240 w 225889"/>
              <a:gd name="connsiteY5" fmla="*/ 279932 h 279932"/>
              <a:gd name="connsiteX6" fmla="*/ 37649 w 225889"/>
              <a:gd name="connsiteY6" fmla="*/ 279932 h 279932"/>
              <a:gd name="connsiteX7" fmla="*/ 0 w 225889"/>
              <a:gd name="connsiteY7" fmla="*/ 242283 h 279932"/>
              <a:gd name="connsiteX8" fmla="*/ 0 w 225889"/>
              <a:gd name="connsiteY8" fmla="*/ 37649 h 279932"/>
              <a:gd name="connsiteX0" fmla="*/ 0 w 225889"/>
              <a:gd name="connsiteY0" fmla="*/ 12053 h 254336"/>
              <a:gd name="connsiteX1" fmla="*/ 59664 w 225889"/>
              <a:gd name="connsiteY1" fmla="*/ 3682 h 254336"/>
              <a:gd name="connsiteX2" fmla="*/ 161890 w 225889"/>
              <a:gd name="connsiteY2" fmla="*/ 17564 h 254336"/>
              <a:gd name="connsiteX3" fmla="*/ 225889 w 225889"/>
              <a:gd name="connsiteY3" fmla="*/ 12053 h 254336"/>
              <a:gd name="connsiteX4" fmla="*/ 225889 w 225889"/>
              <a:gd name="connsiteY4" fmla="*/ 216687 h 254336"/>
              <a:gd name="connsiteX5" fmla="*/ 188240 w 225889"/>
              <a:gd name="connsiteY5" fmla="*/ 254336 h 254336"/>
              <a:gd name="connsiteX6" fmla="*/ 37649 w 225889"/>
              <a:gd name="connsiteY6" fmla="*/ 254336 h 254336"/>
              <a:gd name="connsiteX7" fmla="*/ 0 w 225889"/>
              <a:gd name="connsiteY7" fmla="*/ 216687 h 254336"/>
              <a:gd name="connsiteX8" fmla="*/ 0 w 225889"/>
              <a:gd name="connsiteY8" fmla="*/ 12053 h 254336"/>
              <a:gd name="connsiteX0" fmla="*/ 0 w 225889"/>
              <a:gd name="connsiteY0" fmla="*/ 12053 h 254336"/>
              <a:gd name="connsiteX1" fmla="*/ 59664 w 225889"/>
              <a:gd name="connsiteY1" fmla="*/ 3682 h 254336"/>
              <a:gd name="connsiteX2" fmla="*/ 161890 w 225889"/>
              <a:gd name="connsiteY2" fmla="*/ 17564 h 254336"/>
              <a:gd name="connsiteX3" fmla="*/ 196883 w 225889"/>
              <a:gd name="connsiteY3" fmla="*/ 87910 h 254336"/>
              <a:gd name="connsiteX4" fmla="*/ 225889 w 225889"/>
              <a:gd name="connsiteY4" fmla="*/ 216687 h 254336"/>
              <a:gd name="connsiteX5" fmla="*/ 188240 w 225889"/>
              <a:gd name="connsiteY5" fmla="*/ 254336 h 254336"/>
              <a:gd name="connsiteX6" fmla="*/ 37649 w 225889"/>
              <a:gd name="connsiteY6" fmla="*/ 254336 h 254336"/>
              <a:gd name="connsiteX7" fmla="*/ 0 w 225889"/>
              <a:gd name="connsiteY7" fmla="*/ 216687 h 254336"/>
              <a:gd name="connsiteX8" fmla="*/ 0 w 225889"/>
              <a:gd name="connsiteY8" fmla="*/ 12053 h 25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889" h="254336">
                <a:moveTo>
                  <a:pt x="0" y="12053"/>
                </a:moveTo>
                <a:cubicBezTo>
                  <a:pt x="0" y="-8740"/>
                  <a:pt x="38871" y="3682"/>
                  <a:pt x="59664" y="3682"/>
                </a:cubicBezTo>
                <a:cubicBezTo>
                  <a:pt x="109861" y="3682"/>
                  <a:pt x="111693" y="17564"/>
                  <a:pt x="161890" y="17564"/>
                </a:cubicBezTo>
                <a:cubicBezTo>
                  <a:pt x="182683" y="17564"/>
                  <a:pt x="196883" y="67117"/>
                  <a:pt x="196883" y="87910"/>
                </a:cubicBezTo>
                <a:lnTo>
                  <a:pt x="225889" y="216687"/>
                </a:lnTo>
                <a:cubicBezTo>
                  <a:pt x="225889" y="237480"/>
                  <a:pt x="209033" y="254336"/>
                  <a:pt x="188240" y="254336"/>
                </a:cubicBezTo>
                <a:lnTo>
                  <a:pt x="37649" y="254336"/>
                </a:lnTo>
                <a:cubicBezTo>
                  <a:pt x="16856" y="254336"/>
                  <a:pt x="0" y="237480"/>
                  <a:pt x="0" y="216687"/>
                </a:cubicBezTo>
                <a:lnTo>
                  <a:pt x="0" y="12053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403D009-769D-6653-96BD-0E4C4E748144}"/>
              </a:ext>
            </a:extLst>
          </p:cNvPr>
          <p:cNvSpPr/>
          <p:nvPr/>
        </p:nvSpPr>
        <p:spPr>
          <a:xfrm>
            <a:off x="7225002" y="3393321"/>
            <a:ext cx="225889" cy="20400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CE5B155-6008-D1FC-63AC-8676395EA713}"/>
              </a:ext>
            </a:extLst>
          </p:cNvPr>
          <p:cNvSpPr txBox="1"/>
          <p:nvPr/>
        </p:nvSpPr>
        <p:spPr>
          <a:xfrm>
            <a:off x="7126222" y="3310658"/>
            <a:ext cx="44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1" name="Rectangle : coins arrondis 16">
            <a:extLst>
              <a:ext uri="{FF2B5EF4-FFF2-40B4-BE49-F238E27FC236}">
                <a16:creationId xmlns:a16="http://schemas.microsoft.com/office/drawing/2014/main" id="{D65BBAD6-BB8F-454C-B4F6-FDC3789D255F}"/>
              </a:ext>
            </a:extLst>
          </p:cNvPr>
          <p:cNvSpPr/>
          <p:nvPr/>
        </p:nvSpPr>
        <p:spPr>
          <a:xfrm>
            <a:off x="8843166" y="4661891"/>
            <a:ext cx="236358" cy="308450"/>
          </a:xfrm>
          <a:custGeom>
            <a:avLst/>
            <a:gdLst>
              <a:gd name="connsiteX0" fmla="*/ 0 w 250949"/>
              <a:gd name="connsiteY0" fmla="*/ 41826 h 346341"/>
              <a:gd name="connsiteX1" fmla="*/ 41826 w 250949"/>
              <a:gd name="connsiteY1" fmla="*/ 0 h 346341"/>
              <a:gd name="connsiteX2" fmla="*/ 209123 w 250949"/>
              <a:gd name="connsiteY2" fmla="*/ 0 h 346341"/>
              <a:gd name="connsiteX3" fmla="*/ 250949 w 250949"/>
              <a:gd name="connsiteY3" fmla="*/ 41826 h 346341"/>
              <a:gd name="connsiteX4" fmla="*/ 250949 w 250949"/>
              <a:gd name="connsiteY4" fmla="*/ 304515 h 346341"/>
              <a:gd name="connsiteX5" fmla="*/ 209123 w 250949"/>
              <a:gd name="connsiteY5" fmla="*/ 346341 h 346341"/>
              <a:gd name="connsiteX6" fmla="*/ 41826 w 250949"/>
              <a:gd name="connsiteY6" fmla="*/ 346341 h 346341"/>
              <a:gd name="connsiteX7" fmla="*/ 0 w 250949"/>
              <a:gd name="connsiteY7" fmla="*/ 304515 h 346341"/>
              <a:gd name="connsiteX8" fmla="*/ 0 w 250949"/>
              <a:gd name="connsiteY8" fmla="*/ 41826 h 346341"/>
              <a:gd name="connsiteX0" fmla="*/ 0 w 250949"/>
              <a:gd name="connsiteY0" fmla="*/ 41826 h 346341"/>
              <a:gd name="connsiteX1" fmla="*/ 66146 w 250949"/>
              <a:gd name="connsiteY1" fmla="*/ 48638 h 346341"/>
              <a:gd name="connsiteX2" fmla="*/ 209123 w 250949"/>
              <a:gd name="connsiteY2" fmla="*/ 0 h 346341"/>
              <a:gd name="connsiteX3" fmla="*/ 250949 w 250949"/>
              <a:gd name="connsiteY3" fmla="*/ 41826 h 346341"/>
              <a:gd name="connsiteX4" fmla="*/ 250949 w 250949"/>
              <a:gd name="connsiteY4" fmla="*/ 304515 h 346341"/>
              <a:gd name="connsiteX5" fmla="*/ 209123 w 250949"/>
              <a:gd name="connsiteY5" fmla="*/ 346341 h 346341"/>
              <a:gd name="connsiteX6" fmla="*/ 41826 w 250949"/>
              <a:gd name="connsiteY6" fmla="*/ 346341 h 346341"/>
              <a:gd name="connsiteX7" fmla="*/ 0 w 250949"/>
              <a:gd name="connsiteY7" fmla="*/ 304515 h 346341"/>
              <a:gd name="connsiteX8" fmla="*/ 0 w 250949"/>
              <a:gd name="connsiteY8" fmla="*/ 41826 h 346341"/>
              <a:gd name="connsiteX0" fmla="*/ 0 w 250949"/>
              <a:gd name="connsiteY0" fmla="*/ 41826 h 346341"/>
              <a:gd name="connsiteX1" fmla="*/ 66146 w 250949"/>
              <a:gd name="connsiteY1" fmla="*/ 48638 h 346341"/>
              <a:gd name="connsiteX2" fmla="*/ 209123 w 250949"/>
              <a:gd name="connsiteY2" fmla="*/ 0 h 346341"/>
              <a:gd name="connsiteX3" fmla="*/ 250949 w 250949"/>
              <a:gd name="connsiteY3" fmla="*/ 41826 h 346341"/>
              <a:gd name="connsiteX4" fmla="*/ 250949 w 250949"/>
              <a:gd name="connsiteY4" fmla="*/ 304515 h 346341"/>
              <a:gd name="connsiteX5" fmla="*/ 209123 w 250949"/>
              <a:gd name="connsiteY5" fmla="*/ 346341 h 346341"/>
              <a:gd name="connsiteX6" fmla="*/ 41826 w 250949"/>
              <a:gd name="connsiteY6" fmla="*/ 346341 h 346341"/>
              <a:gd name="connsiteX7" fmla="*/ 0 w 250949"/>
              <a:gd name="connsiteY7" fmla="*/ 304515 h 346341"/>
              <a:gd name="connsiteX8" fmla="*/ 0 w 250949"/>
              <a:gd name="connsiteY8" fmla="*/ 41826 h 346341"/>
              <a:gd name="connsiteX0" fmla="*/ 0 w 250949"/>
              <a:gd name="connsiteY0" fmla="*/ 42434 h 346949"/>
              <a:gd name="connsiteX1" fmla="*/ 66146 w 250949"/>
              <a:gd name="connsiteY1" fmla="*/ 49246 h 346949"/>
              <a:gd name="connsiteX2" fmla="*/ 209123 w 250949"/>
              <a:gd name="connsiteY2" fmla="*/ 608 h 346949"/>
              <a:gd name="connsiteX3" fmla="*/ 250949 w 250949"/>
              <a:gd name="connsiteY3" fmla="*/ 42434 h 346949"/>
              <a:gd name="connsiteX4" fmla="*/ 250949 w 250949"/>
              <a:gd name="connsiteY4" fmla="*/ 305123 h 346949"/>
              <a:gd name="connsiteX5" fmla="*/ 209123 w 250949"/>
              <a:gd name="connsiteY5" fmla="*/ 346949 h 346949"/>
              <a:gd name="connsiteX6" fmla="*/ 41826 w 250949"/>
              <a:gd name="connsiteY6" fmla="*/ 346949 h 346949"/>
              <a:gd name="connsiteX7" fmla="*/ 0 w 250949"/>
              <a:gd name="connsiteY7" fmla="*/ 305123 h 346949"/>
              <a:gd name="connsiteX8" fmla="*/ 0 w 250949"/>
              <a:gd name="connsiteY8" fmla="*/ 42434 h 346949"/>
              <a:gd name="connsiteX0" fmla="*/ 0 w 250949"/>
              <a:gd name="connsiteY0" fmla="*/ 44938 h 349453"/>
              <a:gd name="connsiteX1" fmla="*/ 56418 w 250949"/>
              <a:gd name="connsiteY1" fmla="*/ 42023 h 349453"/>
              <a:gd name="connsiteX2" fmla="*/ 209123 w 250949"/>
              <a:gd name="connsiteY2" fmla="*/ 3112 h 349453"/>
              <a:gd name="connsiteX3" fmla="*/ 250949 w 250949"/>
              <a:gd name="connsiteY3" fmla="*/ 44938 h 349453"/>
              <a:gd name="connsiteX4" fmla="*/ 250949 w 250949"/>
              <a:gd name="connsiteY4" fmla="*/ 307627 h 349453"/>
              <a:gd name="connsiteX5" fmla="*/ 209123 w 250949"/>
              <a:gd name="connsiteY5" fmla="*/ 349453 h 349453"/>
              <a:gd name="connsiteX6" fmla="*/ 41826 w 250949"/>
              <a:gd name="connsiteY6" fmla="*/ 349453 h 349453"/>
              <a:gd name="connsiteX7" fmla="*/ 0 w 250949"/>
              <a:gd name="connsiteY7" fmla="*/ 307627 h 349453"/>
              <a:gd name="connsiteX8" fmla="*/ 0 w 250949"/>
              <a:gd name="connsiteY8" fmla="*/ 44938 h 349453"/>
              <a:gd name="connsiteX0" fmla="*/ 0 w 250949"/>
              <a:gd name="connsiteY0" fmla="*/ 41987 h 346502"/>
              <a:gd name="connsiteX1" fmla="*/ 56418 w 250949"/>
              <a:gd name="connsiteY1" fmla="*/ 39072 h 346502"/>
              <a:gd name="connsiteX2" fmla="*/ 184804 w 250949"/>
              <a:gd name="connsiteY2" fmla="*/ 5025 h 346502"/>
              <a:gd name="connsiteX3" fmla="*/ 250949 w 250949"/>
              <a:gd name="connsiteY3" fmla="*/ 41987 h 346502"/>
              <a:gd name="connsiteX4" fmla="*/ 250949 w 250949"/>
              <a:gd name="connsiteY4" fmla="*/ 304676 h 346502"/>
              <a:gd name="connsiteX5" fmla="*/ 209123 w 250949"/>
              <a:gd name="connsiteY5" fmla="*/ 346502 h 346502"/>
              <a:gd name="connsiteX6" fmla="*/ 41826 w 250949"/>
              <a:gd name="connsiteY6" fmla="*/ 346502 h 346502"/>
              <a:gd name="connsiteX7" fmla="*/ 0 w 250949"/>
              <a:gd name="connsiteY7" fmla="*/ 304676 h 346502"/>
              <a:gd name="connsiteX8" fmla="*/ 0 w 250949"/>
              <a:gd name="connsiteY8" fmla="*/ 41987 h 346502"/>
              <a:gd name="connsiteX0" fmla="*/ 0 w 250949"/>
              <a:gd name="connsiteY0" fmla="*/ 41987 h 346502"/>
              <a:gd name="connsiteX1" fmla="*/ 56418 w 250949"/>
              <a:gd name="connsiteY1" fmla="*/ 39072 h 346502"/>
              <a:gd name="connsiteX2" fmla="*/ 184804 w 250949"/>
              <a:gd name="connsiteY2" fmla="*/ 5025 h 346502"/>
              <a:gd name="connsiteX3" fmla="*/ 187720 w 250949"/>
              <a:gd name="connsiteY3" fmla="*/ 56578 h 346502"/>
              <a:gd name="connsiteX4" fmla="*/ 250949 w 250949"/>
              <a:gd name="connsiteY4" fmla="*/ 304676 h 346502"/>
              <a:gd name="connsiteX5" fmla="*/ 209123 w 250949"/>
              <a:gd name="connsiteY5" fmla="*/ 346502 h 346502"/>
              <a:gd name="connsiteX6" fmla="*/ 41826 w 250949"/>
              <a:gd name="connsiteY6" fmla="*/ 346502 h 346502"/>
              <a:gd name="connsiteX7" fmla="*/ 0 w 250949"/>
              <a:gd name="connsiteY7" fmla="*/ 304676 h 346502"/>
              <a:gd name="connsiteX8" fmla="*/ 0 w 250949"/>
              <a:gd name="connsiteY8" fmla="*/ 41987 h 346502"/>
              <a:gd name="connsiteX0" fmla="*/ 0 w 231496"/>
              <a:gd name="connsiteY0" fmla="*/ 41987 h 346502"/>
              <a:gd name="connsiteX1" fmla="*/ 56418 w 231496"/>
              <a:gd name="connsiteY1" fmla="*/ 39072 h 346502"/>
              <a:gd name="connsiteX2" fmla="*/ 184804 w 231496"/>
              <a:gd name="connsiteY2" fmla="*/ 5025 h 346502"/>
              <a:gd name="connsiteX3" fmla="*/ 187720 w 231496"/>
              <a:gd name="connsiteY3" fmla="*/ 56578 h 346502"/>
              <a:gd name="connsiteX4" fmla="*/ 231494 w 231496"/>
              <a:gd name="connsiteY4" fmla="*/ 241446 h 346502"/>
              <a:gd name="connsiteX5" fmla="*/ 209123 w 231496"/>
              <a:gd name="connsiteY5" fmla="*/ 346502 h 346502"/>
              <a:gd name="connsiteX6" fmla="*/ 41826 w 231496"/>
              <a:gd name="connsiteY6" fmla="*/ 346502 h 346502"/>
              <a:gd name="connsiteX7" fmla="*/ 0 w 231496"/>
              <a:gd name="connsiteY7" fmla="*/ 304676 h 346502"/>
              <a:gd name="connsiteX8" fmla="*/ 0 w 231496"/>
              <a:gd name="connsiteY8" fmla="*/ 41987 h 346502"/>
              <a:gd name="connsiteX0" fmla="*/ 0 w 231494"/>
              <a:gd name="connsiteY0" fmla="*/ 41987 h 346502"/>
              <a:gd name="connsiteX1" fmla="*/ 56418 w 231494"/>
              <a:gd name="connsiteY1" fmla="*/ 39072 h 346502"/>
              <a:gd name="connsiteX2" fmla="*/ 184804 w 231494"/>
              <a:gd name="connsiteY2" fmla="*/ 5025 h 346502"/>
              <a:gd name="connsiteX3" fmla="*/ 187720 w 231494"/>
              <a:gd name="connsiteY3" fmla="*/ 56578 h 346502"/>
              <a:gd name="connsiteX4" fmla="*/ 231494 w 231494"/>
              <a:gd name="connsiteY4" fmla="*/ 241446 h 346502"/>
              <a:gd name="connsiteX5" fmla="*/ 189668 w 231494"/>
              <a:gd name="connsiteY5" fmla="*/ 302728 h 346502"/>
              <a:gd name="connsiteX6" fmla="*/ 41826 w 231494"/>
              <a:gd name="connsiteY6" fmla="*/ 346502 h 346502"/>
              <a:gd name="connsiteX7" fmla="*/ 0 w 231494"/>
              <a:gd name="connsiteY7" fmla="*/ 304676 h 346502"/>
              <a:gd name="connsiteX8" fmla="*/ 0 w 231494"/>
              <a:gd name="connsiteY8" fmla="*/ 41987 h 346502"/>
              <a:gd name="connsiteX0" fmla="*/ 0 w 231494"/>
              <a:gd name="connsiteY0" fmla="*/ 41987 h 309416"/>
              <a:gd name="connsiteX1" fmla="*/ 56418 w 231494"/>
              <a:gd name="connsiteY1" fmla="*/ 39072 h 309416"/>
              <a:gd name="connsiteX2" fmla="*/ 184804 w 231494"/>
              <a:gd name="connsiteY2" fmla="*/ 5025 h 309416"/>
              <a:gd name="connsiteX3" fmla="*/ 187720 w 231494"/>
              <a:gd name="connsiteY3" fmla="*/ 56578 h 309416"/>
              <a:gd name="connsiteX4" fmla="*/ 231494 w 231494"/>
              <a:gd name="connsiteY4" fmla="*/ 241446 h 309416"/>
              <a:gd name="connsiteX5" fmla="*/ 189668 w 231494"/>
              <a:gd name="connsiteY5" fmla="*/ 302728 h 309416"/>
              <a:gd name="connsiteX6" fmla="*/ 61281 w 231494"/>
              <a:gd name="connsiteY6" fmla="*/ 258953 h 309416"/>
              <a:gd name="connsiteX7" fmla="*/ 0 w 231494"/>
              <a:gd name="connsiteY7" fmla="*/ 304676 h 309416"/>
              <a:gd name="connsiteX8" fmla="*/ 0 w 231494"/>
              <a:gd name="connsiteY8" fmla="*/ 41987 h 309416"/>
              <a:gd name="connsiteX0" fmla="*/ 0 w 231494"/>
              <a:gd name="connsiteY0" fmla="*/ 41987 h 309416"/>
              <a:gd name="connsiteX1" fmla="*/ 56418 w 231494"/>
              <a:gd name="connsiteY1" fmla="*/ 39072 h 309416"/>
              <a:gd name="connsiteX2" fmla="*/ 184804 w 231494"/>
              <a:gd name="connsiteY2" fmla="*/ 5025 h 309416"/>
              <a:gd name="connsiteX3" fmla="*/ 187720 w 231494"/>
              <a:gd name="connsiteY3" fmla="*/ 56578 h 309416"/>
              <a:gd name="connsiteX4" fmla="*/ 231494 w 231494"/>
              <a:gd name="connsiteY4" fmla="*/ 241446 h 309416"/>
              <a:gd name="connsiteX5" fmla="*/ 189668 w 231494"/>
              <a:gd name="connsiteY5" fmla="*/ 302728 h 309416"/>
              <a:gd name="connsiteX6" fmla="*/ 61281 w 231494"/>
              <a:gd name="connsiteY6" fmla="*/ 258953 h 309416"/>
              <a:gd name="connsiteX7" fmla="*/ 0 w 231494"/>
              <a:gd name="connsiteY7" fmla="*/ 304676 h 309416"/>
              <a:gd name="connsiteX8" fmla="*/ 0 w 231494"/>
              <a:gd name="connsiteY8" fmla="*/ 41987 h 309416"/>
              <a:gd name="connsiteX0" fmla="*/ 0 w 231494"/>
              <a:gd name="connsiteY0" fmla="*/ 41987 h 309416"/>
              <a:gd name="connsiteX1" fmla="*/ 56418 w 231494"/>
              <a:gd name="connsiteY1" fmla="*/ 39072 h 309416"/>
              <a:gd name="connsiteX2" fmla="*/ 184804 w 231494"/>
              <a:gd name="connsiteY2" fmla="*/ 5025 h 309416"/>
              <a:gd name="connsiteX3" fmla="*/ 187720 w 231494"/>
              <a:gd name="connsiteY3" fmla="*/ 56578 h 309416"/>
              <a:gd name="connsiteX4" fmla="*/ 231494 w 231494"/>
              <a:gd name="connsiteY4" fmla="*/ 241446 h 309416"/>
              <a:gd name="connsiteX5" fmla="*/ 189668 w 231494"/>
              <a:gd name="connsiteY5" fmla="*/ 302728 h 309416"/>
              <a:gd name="connsiteX6" fmla="*/ 61281 w 231494"/>
              <a:gd name="connsiteY6" fmla="*/ 258953 h 309416"/>
              <a:gd name="connsiteX7" fmla="*/ 0 w 231494"/>
              <a:gd name="connsiteY7" fmla="*/ 304676 h 309416"/>
              <a:gd name="connsiteX8" fmla="*/ 0 w 231494"/>
              <a:gd name="connsiteY8" fmla="*/ 41987 h 309416"/>
              <a:gd name="connsiteX0" fmla="*/ 0 w 231494"/>
              <a:gd name="connsiteY0" fmla="*/ 41987 h 308450"/>
              <a:gd name="connsiteX1" fmla="*/ 56418 w 231494"/>
              <a:gd name="connsiteY1" fmla="*/ 39072 h 308450"/>
              <a:gd name="connsiteX2" fmla="*/ 184804 w 231494"/>
              <a:gd name="connsiteY2" fmla="*/ 5025 h 308450"/>
              <a:gd name="connsiteX3" fmla="*/ 187720 w 231494"/>
              <a:gd name="connsiteY3" fmla="*/ 56578 h 308450"/>
              <a:gd name="connsiteX4" fmla="*/ 231494 w 231494"/>
              <a:gd name="connsiteY4" fmla="*/ 241446 h 308450"/>
              <a:gd name="connsiteX5" fmla="*/ 189668 w 231494"/>
              <a:gd name="connsiteY5" fmla="*/ 302728 h 308450"/>
              <a:gd name="connsiteX6" fmla="*/ 61281 w 231494"/>
              <a:gd name="connsiteY6" fmla="*/ 258953 h 308450"/>
              <a:gd name="connsiteX7" fmla="*/ 29183 w 231494"/>
              <a:gd name="connsiteY7" fmla="*/ 183081 h 308450"/>
              <a:gd name="connsiteX8" fmla="*/ 0 w 231494"/>
              <a:gd name="connsiteY8" fmla="*/ 41987 h 308450"/>
              <a:gd name="connsiteX0" fmla="*/ 0 w 236358"/>
              <a:gd name="connsiteY0" fmla="*/ 85762 h 308450"/>
              <a:gd name="connsiteX1" fmla="*/ 61282 w 236358"/>
              <a:gd name="connsiteY1" fmla="*/ 39072 h 308450"/>
              <a:gd name="connsiteX2" fmla="*/ 189668 w 236358"/>
              <a:gd name="connsiteY2" fmla="*/ 5025 h 308450"/>
              <a:gd name="connsiteX3" fmla="*/ 192584 w 236358"/>
              <a:gd name="connsiteY3" fmla="*/ 56578 h 308450"/>
              <a:gd name="connsiteX4" fmla="*/ 236358 w 236358"/>
              <a:gd name="connsiteY4" fmla="*/ 241446 h 308450"/>
              <a:gd name="connsiteX5" fmla="*/ 194532 w 236358"/>
              <a:gd name="connsiteY5" fmla="*/ 302728 h 308450"/>
              <a:gd name="connsiteX6" fmla="*/ 66145 w 236358"/>
              <a:gd name="connsiteY6" fmla="*/ 258953 h 308450"/>
              <a:gd name="connsiteX7" fmla="*/ 34047 w 236358"/>
              <a:gd name="connsiteY7" fmla="*/ 183081 h 308450"/>
              <a:gd name="connsiteX8" fmla="*/ 0 w 236358"/>
              <a:gd name="connsiteY8" fmla="*/ 85762 h 308450"/>
              <a:gd name="connsiteX0" fmla="*/ 0 w 236358"/>
              <a:gd name="connsiteY0" fmla="*/ 85762 h 308450"/>
              <a:gd name="connsiteX1" fmla="*/ 61282 w 236358"/>
              <a:gd name="connsiteY1" fmla="*/ 39072 h 308450"/>
              <a:gd name="connsiteX2" fmla="*/ 189668 w 236358"/>
              <a:gd name="connsiteY2" fmla="*/ 5025 h 308450"/>
              <a:gd name="connsiteX3" fmla="*/ 192584 w 236358"/>
              <a:gd name="connsiteY3" fmla="*/ 56578 h 308450"/>
              <a:gd name="connsiteX4" fmla="*/ 184643 w 236358"/>
              <a:gd name="connsiteY4" fmla="*/ 153300 h 308450"/>
              <a:gd name="connsiteX5" fmla="*/ 236358 w 236358"/>
              <a:gd name="connsiteY5" fmla="*/ 241446 h 308450"/>
              <a:gd name="connsiteX6" fmla="*/ 194532 w 236358"/>
              <a:gd name="connsiteY6" fmla="*/ 302728 h 308450"/>
              <a:gd name="connsiteX7" fmla="*/ 66145 w 236358"/>
              <a:gd name="connsiteY7" fmla="*/ 258953 h 308450"/>
              <a:gd name="connsiteX8" fmla="*/ 34047 w 236358"/>
              <a:gd name="connsiteY8" fmla="*/ 183081 h 308450"/>
              <a:gd name="connsiteX9" fmla="*/ 0 w 236358"/>
              <a:gd name="connsiteY9" fmla="*/ 85762 h 308450"/>
              <a:gd name="connsiteX0" fmla="*/ 0 w 236358"/>
              <a:gd name="connsiteY0" fmla="*/ 85762 h 308450"/>
              <a:gd name="connsiteX1" fmla="*/ 61282 w 236358"/>
              <a:gd name="connsiteY1" fmla="*/ 39072 h 308450"/>
              <a:gd name="connsiteX2" fmla="*/ 165349 w 236358"/>
              <a:gd name="connsiteY2" fmla="*/ 5025 h 308450"/>
              <a:gd name="connsiteX3" fmla="*/ 192584 w 236358"/>
              <a:gd name="connsiteY3" fmla="*/ 56578 h 308450"/>
              <a:gd name="connsiteX4" fmla="*/ 184643 w 236358"/>
              <a:gd name="connsiteY4" fmla="*/ 153300 h 308450"/>
              <a:gd name="connsiteX5" fmla="*/ 236358 w 236358"/>
              <a:gd name="connsiteY5" fmla="*/ 241446 h 308450"/>
              <a:gd name="connsiteX6" fmla="*/ 194532 w 236358"/>
              <a:gd name="connsiteY6" fmla="*/ 302728 h 308450"/>
              <a:gd name="connsiteX7" fmla="*/ 66145 w 236358"/>
              <a:gd name="connsiteY7" fmla="*/ 258953 h 308450"/>
              <a:gd name="connsiteX8" fmla="*/ 34047 w 236358"/>
              <a:gd name="connsiteY8" fmla="*/ 183081 h 308450"/>
              <a:gd name="connsiteX9" fmla="*/ 0 w 236358"/>
              <a:gd name="connsiteY9" fmla="*/ 85762 h 30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358" h="308450">
                <a:moveTo>
                  <a:pt x="0" y="85762"/>
                </a:moveTo>
                <a:cubicBezTo>
                  <a:pt x="0" y="62662"/>
                  <a:pt x="38182" y="39072"/>
                  <a:pt x="61282" y="39072"/>
                </a:cubicBezTo>
                <a:cubicBezTo>
                  <a:pt x="126775" y="-19294"/>
                  <a:pt x="109583" y="5025"/>
                  <a:pt x="165349" y="5025"/>
                </a:cubicBezTo>
                <a:cubicBezTo>
                  <a:pt x="188449" y="5025"/>
                  <a:pt x="192584" y="33478"/>
                  <a:pt x="192584" y="56578"/>
                </a:cubicBezTo>
                <a:cubicBezTo>
                  <a:pt x="198043" y="87198"/>
                  <a:pt x="179184" y="122680"/>
                  <a:pt x="184643" y="153300"/>
                </a:cubicBezTo>
                <a:lnTo>
                  <a:pt x="236358" y="241446"/>
                </a:lnTo>
                <a:cubicBezTo>
                  <a:pt x="236358" y="264546"/>
                  <a:pt x="217632" y="302728"/>
                  <a:pt x="194532" y="302728"/>
                </a:cubicBezTo>
                <a:cubicBezTo>
                  <a:pt x="151736" y="288136"/>
                  <a:pt x="108941" y="346503"/>
                  <a:pt x="66145" y="258953"/>
                </a:cubicBezTo>
                <a:cubicBezTo>
                  <a:pt x="43045" y="258953"/>
                  <a:pt x="34047" y="206181"/>
                  <a:pt x="34047" y="183081"/>
                </a:cubicBezTo>
                <a:lnTo>
                  <a:pt x="0" y="85762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21">
            <a:extLst>
              <a:ext uri="{FF2B5EF4-FFF2-40B4-BE49-F238E27FC236}">
                <a16:creationId xmlns:a16="http://schemas.microsoft.com/office/drawing/2014/main" id="{A9066CA3-67E8-6D68-4281-3CF6EE71A7E4}"/>
              </a:ext>
            </a:extLst>
          </p:cNvPr>
          <p:cNvSpPr/>
          <p:nvPr/>
        </p:nvSpPr>
        <p:spPr>
          <a:xfrm>
            <a:off x="7869042" y="4263327"/>
            <a:ext cx="208395" cy="264269"/>
          </a:xfrm>
          <a:custGeom>
            <a:avLst/>
            <a:gdLst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86102 w 223323"/>
              <a:gd name="connsiteY2" fmla="*/ 0 h 342428"/>
              <a:gd name="connsiteX3" fmla="*/ 223323 w 223323"/>
              <a:gd name="connsiteY3" fmla="*/ 37221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223323 w 223323"/>
              <a:gd name="connsiteY3" fmla="*/ 37221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160093 w 223323"/>
              <a:gd name="connsiteY3" fmla="*/ 90723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160093 w 223323"/>
              <a:gd name="connsiteY3" fmla="*/ 90723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160093 w 223323"/>
              <a:gd name="connsiteY3" fmla="*/ 90723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160093 w 223323"/>
              <a:gd name="connsiteY3" fmla="*/ 51812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160093 w 223323"/>
              <a:gd name="connsiteY3" fmla="*/ 51812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23323"/>
              <a:gd name="connsiteY0" fmla="*/ 37221 h 342428"/>
              <a:gd name="connsiteX1" fmla="*/ 37221 w 223323"/>
              <a:gd name="connsiteY1" fmla="*/ 0 h 342428"/>
              <a:gd name="connsiteX2" fmla="*/ 118009 w 223323"/>
              <a:gd name="connsiteY2" fmla="*/ 29183 h 342428"/>
              <a:gd name="connsiteX3" fmla="*/ 160093 w 223323"/>
              <a:gd name="connsiteY3" fmla="*/ 90723 h 342428"/>
              <a:gd name="connsiteX4" fmla="*/ 223323 w 223323"/>
              <a:gd name="connsiteY4" fmla="*/ 305207 h 342428"/>
              <a:gd name="connsiteX5" fmla="*/ 186102 w 223323"/>
              <a:gd name="connsiteY5" fmla="*/ 342428 h 342428"/>
              <a:gd name="connsiteX6" fmla="*/ 37221 w 223323"/>
              <a:gd name="connsiteY6" fmla="*/ 342428 h 342428"/>
              <a:gd name="connsiteX7" fmla="*/ 0 w 223323"/>
              <a:gd name="connsiteY7" fmla="*/ 305207 h 342428"/>
              <a:gd name="connsiteX8" fmla="*/ 0 w 223323"/>
              <a:gd name="connsiteY8" fmla="*/ 37221 h 342428"/>
              <a:gd name="connsiteX0" fmla="*/ 0 w 237915"/>
              <a:gd name="connsiteY0" fmla="*/ 37221 h 342428"/>
              <a:gd name="connsiteX1" fmla="*/ 37221 w 237915"/>
              <a:gd name="connsiteY1" fmla="*/ 0 h 342428"/>
              <a:gd name="connsiteX2" fmla="*/ 118009 w 237915"/>
              <a:gd name="connsiteY2" fmla="*/ 29183 h 342428"/>
              <a:gd name="connsiteX3" fmla="*/ 160093 w 237915"/>
              <a:gd name="connsiteY3" fmla="*/ 90723 h 342428"/>
              <a:gd name="connsiteX4" fmla="*/ 237915 w 237915"/>
              <a:gd name="connsiteY4" fmla="*/ 256569 h 342428"/>
              <a:gd name="connsiteX5" fmla="*/ 186102 w 237915"/>
              <a:gd name="connsiteY5" fmla="*/ 342428 h 342428"/>
              <a:gd name="connsiteX6" fmla="*/ 37221 w 237915"/>
              <a:gd name="connsiteY6" fmla="*/ 342428 h 342428"/>
              <a:gd name="connsiteX7" fmla="*/ 0 w 237915"/>
              <a:gd name="connsiteY7" fmla="*/ 305207 h 342428"/>
              <a:gd name="connsiteX8" fmla="*/ 0 w 237915"/>
              <a:gd name="connsiteY8" fmla="*/ 37221 h 342428"/>
              <a:gd name="connsiteX0" fmla="*/ 0 w 237915"/>
              <a:gd name="connsiteY0" fmla="*/ 37221 h 342428"/>
              <a:gd name="connsiteX1" fmla="*/ 37221 w 237915"/>
              <a:gd name="connsiteY1" fmla="*/ 0 h 342428"/>
              <a:gd name="connsiteX2" fmla="*/ 118009 w 237915"/>
              <a:gd name="connsiteY2" fmla="*/ 29183 h 342428"/>
              <a:gd name="connsiteX3" fmla="*/ 160093 w 237915"/>
              <a:gd name="connsiteY3" fmla="*/ 90723 h 342428"/>
              <a:gd name="connsiteX4" fmla="*/ 237915 w 237915"/>
              <a:gd name="connsiteY4" fmla="*/ 256569 h 342428"/>
              <a:gd name="connsiteX5" fmla="*/ 195830 w 237915"/>
              <a:gd name="connsiteY5" fmla="*/ 250015 h 342428"/>
              <a:gd name="connsiteX6" fmla="*/ 37221 w 237915"/>
              <a:gd name="connsiteY6" fmla="*/ 342428 h 342428"/>
              <a:gd name="connsiteX7" fmla="*/ 0 w 237915"/>
              <a:gd name="connsiteY7" fmla="*/ 305207 h 342428"/>
              <a:gd name="connsiteX8" fmla="*/ 0 w 237915"/>
              <a:gd name="connsiteY8" fmla="*/ 37221 h 342428"/>
              <a:gd name="connsiteX0" fmla="*/ 0 w 237915"/>
              <a:gd name="connsiteY0" fmla="*/ 37221 h 342428"/>
              <a:gd name="connsiteX1" fmla="*/ 37221 w 237915"/>
              <a:gd name="connsiteY1" fmla="*/ 0 h 342428"/>
              <a:gd name="connsiteX2" fmla="*/ 118009 w 237915"/>
              <a:gd name="connsiteY2" fmla="*/ 29183 h 342428"/>
              <a:gd name="connsiteX3" fmla="*/ 160093 w 237915"/>
              <a:gd name="connsiteY3" fmla="*/ 90723 h 342428"/>
              <a:gd name="connsiteX4" fmla="*/ 237915 w 237915"/>
              <a:gd name="connsiteY4" fmla="*/ 256569 h 342428"/>
              <a:gd name="connsiteX5" fmla="*/ 195830 w 237915"/>
              <a:gd name="connsiteY5" fmla="*/ 250015 h 342428"/>
              <a:gd name="connsiteX6" fmla="*/ 37221 w 237915"/>
              <a:gd name="connsiteY6" fmla="*/ 342428 h 342428"/>
              <a:gd name="connsiteX7" fmla="*/ 0 w 237915"/>
              <a:gd name="connsiteY7" fmla="*/ 305207 h 342428"/>
              <a:gd name="connsiteX8" fmla="*/ 0 w 237915"/>
              <a:gd name="connsiteY8" fmla="*/ 37221 h 342428"/>
              <a:gd name="connsiteX0" fmla="*/ 0 w 237915"/>
              <a:gd name="connsiteY0" fmla="*/ 37221 h 314015"/>
              <a:gd name="connsiteX1" fmla="*/ 37221 w 237915"/>
              <a:gd name="connsiteY1" fmla="*/ 0 h 314015"/>
              <a:gd name="connsiteX2" fmla="*/ 118009 w 237915"/>
              <a:gd name="connsiteY2" fmla="*/ 29183 h 314015"/>
              <a:gd name="connsiteX3" fmla="*/ 160093 w 237915"/>
              <a:gd name="connsiteY3" fmla="*/ 90723 h 314015"/>
              <a:gd name="connsiteX4" fmla="*/ 237915 w 237915"/>
              <a:gd name="connsiteY4" fmla="*/ 256569 h 314015"/>
              <a:gd name="connsiteX5" fmla="*/ 195830 w 237915"/>
              <a:gd name="connsiteY5" fmla="*/ 250015 h 314015"/>
              <a:gd name="connsiteX6" fmla="*/ 0 w 237915"/>
              <a:gd name="connsiteY6" fmla="*/ 305207 h 314015"/>
              <a:gd name="connsiteX7" fmla="*/ 0 w 237915"/>
              <a:gd name="connsiteY7" fmla="*/ 37221 h 314015"/>
              <a:gd name="connsiteX0" fmla="*/ 0 w 237915"/>
              <a:gd name="connsiteY0" fmla="*/ 37221 h 264269"/>
              <a:gd name="connsiteX1" fmla="*/ 37221 w 237915"/>
              <a:gd name="connsiteY1" fmla="*/ 0 h 264269"/>
              <a:gd name="connsiteX2" fmla="*/ 118009 w 237915"/>
              <a:gd name="connsiteY2" fmla="*/ 29183 h 264269"/>
              <a:gd name="connsiteX3" fmla="*/ 160093 w 237915"/>
              <a:gd name="connsiteY3" fmla="*/ 90723 h 264269"/>
              <a:gd name="connsiteX4" fmla="*/ 237915 w 237915"/>
              <a:gd name="connsiteY4" fmla="*/ 256569 h 264269"/>
              <a:gd name="connsiteX5" fmla="*/ 195830 w 237915"/>
              <a:gd name="connsiteY5" fmla="*/ 250015 h 264269"/>
              <a:gd name="connsiteX6" fmla="*/ 14592 w 237915"/>
              <a:gd name="connsiteY6" fmla="*/ 173884 h 264269"/>
              <a:gd name="connsiteX7" fmla="*/ 0 w 237915"/>
              <a:gd name="connsiteY7" fmla="*/ 37221 h 264269"/>
              <a:gd name="connsiteX0" fmla="*/ 0 w 237915"/>
              <a:gd name="connsiteY0" fmla="*/ 37221 h 264269"/>
              <a:gd name="connsiteX1" fmla="*/ 37221 w 237915"/>
              <a:gd name="connsiteY1" fmla="*/ 0 h 264269"/>
              <a:gd name="connsiteX2" fmla="*/ 118009 w 237915"/>
              <a:gd name="connsiteY2" fmla="*/ 29183 h 264269"/>
              <a:gd name="connsiteX3" fmla="*/ 160093 w 237915"/>
              <a:gd name="connsiteY3" fmla="*/ 90723 h 264269"/>
              <a:gd name="connsiteX4" fmla="*/ 237915 w 237915"/>
              <a:gd name="connsiteY4" fmla="*/ 256569 h 264269"/>
              <a:gd name="connsiteX5" fmla="*/ 195830 w 237915"/>
              <a:gd name="connsiteY5" fmla="*/ 250015 h 264269"/>
              <a:gd name="connsiteX6" fmla="*/ 14592 w 237915"/>
              <a:gd name="connsiteY6" fmla="*/ 173884 h 264269"/>
              <a:gd name="connsiteX7" fmla="*/ 0 w 237915"/>
              <a:gd name="connsiteY7" fmla="*/ 37221 h 264269"/>
              <a:gd name="connsiteX0" fmla="*/ 29182 w 223323"/>
              <a:gd name="connsiteY0" fmla="*/ 42085 h 264269"/>
              <a:gd name="connsiteX1" fmla="*/ 22629 w 223323"/>
              <a:gd name="connsiteY1" fmla="*/ 0 h 264269"/>
              <a:gd name="connsiteX2" fmla="*/ 103417 w 223323"/>
              <a:gd name="connsiteY2" fmla="*/ 29183 h 264269"/>
              <a:gd name="connsiteX3" fmla="*/ 145501 w 223323"/>
              <a:gd name="connsiteY3" fmla="*/ 90723 h 264269"/>
              <a:gd name="connsiteX4" fmla="*/ 223323 w 223323"/>
              <a:gd name="connsiteY4" fmla="*/ 256569 h 264269"/>
              <a:gd name="connsiteX5" fmla="*/ 181238 w 223323"/>
              <a:gd name="connsiteY5" fmla="*/ 250015 h 264269"/>
              <a:gd name="connsiteX6" fmla="*/ 0 w 223323"/>
              <a:gd name="connsiteY6" fmla="*/ 173884 h 264269"/>
              <a:gd name="connsiteX7" fmla="*/ 29182 w 223323"/>
              <a:gd name="connsiteY7" fmla="*/ 42085 h 264269"/>
              <a:gd name="connsiteX0" fmla="*/ 19454 w 213595"/>
              <a:gd name="connsiteY0" fmla="*/ 42085 h 264269"/>
              <a:gd name="connsiteX1" fmla="*/ 12901 w 213595"/>
              <a:gd name="connsiteY1" fmla="*/ 0 h 264269"/>
              <a:gd name="connsiteX2" fmla="*/ 93689 w 213595"/>
              <a:gd name="connsiteY2" fmla="*/ 29183 h 264269"/>
              <a:gd name="connsiteX3" fmla="*/ 135773 w 213595"/>
              <a:gd name="connsiteY3" fmla="*/ 90723 h 264269"/>
              <a:gd name="connsiteX4" fmla="*/ 213595 w 213595"/>
              <a:gd name="connsiteY4" fmla="*/ 256569 h 264269"/>
              <a:gd name="connsiteX5" fmla="*/ 171510 w 213595"/>
              <a:gd name="connsiteY5" fmla="*/ 250015 h 264269"/>
              <a:gd name="connsiteX6" fmla="*/ 0 w 213595"/>
              <a:gd name="connsiteY6" fmla="*/ 178748 h 264269"/>
              <a:gd name="connsiteX7" fmla="*/ 19454 w 213595"/>
              <a:gd name="connsiteY7" fmla="*/ 42085 h 264269"/>
              <a:gd name="connsiteX0" fmla="*/ 14254 w 208395"/>
              <a:gd name="connsiteY0" fmla="*/ 42085 h 264269"/>
              <a:gd name="connsiteX1" fmla="*/ 7701 w 208395"/>
              <a:gd name="connsiteY1" fmla="*/ 0 h 264269"/>
              <a:gd name="connsiteX2" fmla="*/ 88489 w 208395"/>
              <a:gd name="connsiteY2" fmla="*/ 29183 h 264269"/>
              <a:gd name="connsiteX3" fmla="*/ 130573 w 208395"/>
              <a:gd name="connsiteY3" fmla="*/ 90723 h 264269"/>
              <a:gd name="connsiteX4" fmla="*/ 208395 w 208395"/>
              <a:gd name="connsiteY4" fmla="*/ 256569 h 264269"/>
              <a:gd name="connsiteX5" fmla="*/ 166310 w 208395"/>
              <a:gd name="connsiteY5" fmla="*/ 250015 h 264269"/>
              <a:gd name="connsiteX6" fmla="*/ 14254 w 208395"/>
              <a:gd name="connsiteY6" fmla="*/ 42085 h 264269"/>
              <a:gd name="connsiteX0" fmla="*/ 14254 w 208395"/>
              <a:gd name="connsiteY0" fmla="*/ 42085 h 264269"/>
              <a:gd name="connsiteX1" fmla="*/ 7701 w 208395"/>
              <a:gd name="connsiteY1" fmla="*/ 0 h 264269"/>
              <a:gd name="connsiteX2" fmla="*/ 88489 w 208395"/>
              <a:gd name="connsiteY2" fmla="*/ 29183 h 264269"/>
              <a:gd name="connsiteX3" fmla="*/ 130573 w 208395"/>
              <a:gd name="connsiteY3" fmla="*/ 90723 h 264269"/>
              <a:gd name="connsiteX4" fmla="*/ 208395 w 208395"/>
              <a:gd name="connsiteY4" fmla="*/ 256569 h 264269"/>
              <a:gd name="connsiteX5" fmla="*/ 166310 w 208395"/>
              <a:gd name="connsiteY5" fmla="*/ 250015 h 264269"/>
              <a:gd name="connsiteX6" fmla="*/ 35222 w 208395"/>
              <a:gd name="connsiteY6" fmla="*/ 201669 h 264269"/>
              <a:gd name="connsiteX7" fmla="*/ 14254 w 208395"/>
              <a:gd name="connsiteY7" fmla="*/ 42085 h 26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395" h="264269">
                <a:moveTo>
                  <a:pt x="14254" y="42085"/>
                </a:moveTo>
                <a:cubicBezTo>
                  <a:pt x="14254" y="21528"/>
                  <a:pt x="-12856" y="0"/>
                  <a:pt x="7701" y="0"/>
                </a:cubicBezTo>
                <a:cubicBezTo>
                  <a:pt x="57328" y="0"/>
                  <a:pt x="38862" y="29183"/>
                  <a:pt x="88489" y="29183"/>
                </a:cubicBezTo>
                <a:cubicBezTo>
                  <a:pt x="109046" y="29183"/>
                  <a:pt x="130573" y="70166"/>
                  <a:pt x="130573" y="90723"/>
                </a:cubicBezTo>
                <a:cubicBezTo>
                  <a:pt x="185696" y="176809"/>
                  <a:pt x="187318" y="185074"/>
                  <a:pt x="208395" y="256569"/>
                </a:cubicBezTo>
                <a:cubicBezTo>
                  <a:pt x="208395" y="277126"/>
                  <a:pt x="186867" y="250015"/>
                  <a:pt x="166310" y="250015"/>
                </a:cubicBezTo>
                <a:cubicBezTo>
                  <a:pt x="145554" y="231137"/>
                  <a:pt x="60565" y="236324"/>
                  <a:pt x="35222" y="201669"/>
                </a:cubicBezTo>
                <a:cubicBezTo>
                  <a:pt x="9879" y="167014"/>
                  <a:pt x="26947" y="65969"/>
                  <a:pt x="14254" y="42085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568C190-0997-A09F-69C5-9C8FFE24DEBF}"/>
              </a:ext>
            </a:extLst>
          </p:cNvPr>
          <p:cNvSpPr txBox="1"/>
          <p:nvPr/>
        </p:nvSpPr>
        <p:spPr>
          <a:xfrm>
            <a:off x="9532134" y="4355635"/>
            <a:ext cx="609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0D6EE81-8035-CEBC-9812-EBFFB73AD1F4}"/>
              </a:ext>
            </a:extLst>
          </p:cNvPr>
          <p:cNvSpPr txBox="1"/>
          <p:nvPr/>
        </p:nvSpPr>
        <p:spPr>
          <a:xfrm>
            <a:off x="8774697" y="4677616"/>
            <a:ext cx="609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B5B06B7-F1AF-B8FC-2EF0-C035A73FAF51}"/>
              </a:ext>
            </a:extLst>
          </p:cNvPr>
          <p:cNvSpPr txBox="1"/>
          <p:nvPr/>
        </p:nvSpPr>
        <p:spPr>
          <a:xfrm>
            <a:off x="7823924" y="4472836"/>
            <a:ext cx="609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1A83F71-4D48-0627-1A1E-B643B57D7F8A}"/>
              </a:ext>
            </a:extLst>
          </p:cNvPr>
          <p:cNvSpPr txBox="1"/>
          <p:nvPr/>
        </p:nvSpPr>
        <p:spPr>
          <a:xfrm>
            <a:off x="1215638" y="4394965"/>
            <a:ext cx="1577414" cy="2047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250" lvl="1">
              <a:lnSpc>
                <a:spcPct val="110000"/>
              </a:lnSpc>
              <a:spcAft>
                <a:spcPts val="600"/>
              </a:spcAft>
              <a:defRPr/>
            </a:pPr>
            <a:r>
              <a:rPr lang="fr-FR" sz="1400" dirty="0">
                <a:solidFill>
                  <a:srgbClr val="5C57A3"/>
                </a:solidFill>
                <a:latin typeface="Signika" panose="02010003020600000004" pitchFamily="2" charset="0"/>
                <a:sym typeface="Wingdings" panose="05000000000000000000" pitchFamily="2" charset="2"/>
              </a:rPr>
              <a:t>- Station de traitement</a:t>
            </a:r>
          </a:p>
          <a:p>
            <a:pPr marL="146250" marR="0" lvl="1" defTabSz="914400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1400" i="0" strike="noStrike" kern="1200" cap="none" spc="0" normalizeH="0" baseline="0" noProof="0" dirty="0">
                <a:ln>
                  <a:noFill/>
                </a:ln>
                <a:solidFill>
                  <a:srgbClr val="5C57A3"/>
                </a:solidFill>
                <a:effectLst/>
                <a:uLnTx/>
                <a:uFillTx/>
                <a:latin typeface="Signika" panose="02010003020600000004" pitchFamily="2" charset="0"/>
                <a:ea typeface="+mn-ea"/>
                <a:cs typeface="+mn-cs"/>
                <a:sym typeface="Wingdings" panose="05000000000000000000" pitchFamily="2" charset="2"/>
              </a:rPr>
              <a:t>- Usages privés</a:t>
            </a:r>
          </a:p>
          <a:p>
            <a:pPr marL="146250" marR="0" lvl="1" defTabSz="914400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fr-FR" sz="1400" dirty="0">
                <a:solidFill>
                  <a:srgbClr val="5C57A3"/>
                </a:solidFill>
                <a:latin typeface="Signika" panose="02010003020600000004" pitchFamily="2" charset="0"/>
                <a:sym typeface="Wingdings" panose="05000000000000000000" pitchFamily="2" charset="2"/>
              </a:rPr>
              <a:t>- Usages publics</a:t>
            </a:r>
            <a:endParaRPr kumimoji="0" lang="fr-FR" sz="1400" i="0" strike="noStrike" kern="1200" cap="none" spc="0" normalizeH="0" baseline="0" noProof="0" dirty="0">
              <a:ln>
                <a:noFill/>
              </a:ln>
              <a:solidFill>
                <a:srgbClr val="5C57A3"/>
              </a:solidFill>
              <a:effectLst/>
              <a:uLnTx/>
              <a:uFillTx/>
              <a:latin typeface="Signika" panose="02010003020600000004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146250" marR="0" lvl="1" defTabSz="914400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1400" i="0" strike="noStrike" kern="1200" cap="none" spc="0" normalizeH="0" baseline="0" noProof="0" dirty="0">
                <a:ln>
                  <a:noFill/>
                </a:ln>
                <a:solidFill>
                  <a:srgbClr val="5C57A3"/>
                </a:solidFill>
                <a:effectLst/>
                <a:uLnTx/>
                <a:uFillTx/>
                <a:latin typeface="Signika" panose="02010003020600000004" pitchFamily="2" charset="0"/>
                <a:ea typeface="+mn-ea"/>
                <a:cs typeface="+mn-cs"/>
                <a:sym typeface="Wingdings" panose="05000000000000000000" pitchFamily="2" charset="2"/>
              </a:rPr>
              <a:t>- Usages agricoles</a:t>
            </a:r>
          </a:p>
          <a:p>
            <a:pPr marL="146250" marR="0" lvl="1" defTabSz="914400" rtl="0" eaLnBrk="1" fontAlgn="auto" latinLnBrk="0" hangingPunct="1">
              <a:lnSpc>
                <a:spcPct val="110000"/>
              </a:lnSpc>
              <a:buClrTx/>
              <a:buSzTx/>
              <a:tabLst/>
              <a:defRPr/>
            </a:pPr>
            <a:endParaRPr kumimoji="0" lang="fr-FR" sz="1400" i="0" strike="noStrike" kern="1200" cap="none" spc="0" normalizeH="0" baseline="0" noProof="0" dirty="0">
              <a:ln>
                <a:noFill/>
              </a:ln>
              <a:solidFill>
                <a:srgbClr val="5C57A3"/>
              </a:solidFill>
              <a:effectLst/>
              <a:uLnTx/>
              <a:uFillTx/>
              <a:latin typeface="Signika" panose="02010003020600000004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807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750</Words>
  <Application>Microsoft Office PowerPoint</Application>
  <PresentationFormat>Grand écran</PresentationFormat>
  <Paragraphs>120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Signika</vt:lpstr>
      <vt:lpstr>Trebuchet MS</vt:lpstr>
      <vt:lpstr>Wingdings</vt:lpstr>
      <vt:lpstr>Thème Office</vt:lpstr>
      <vt:lpstr>Présentation PowerPoint</vt:lpstr>
      <vt:lpstr>1. Genèse du Programme ECOD’O </vt:lpstr>
      <vt:lpstr>2. Modalités du Programme ECOD’O </vt:lpstr>
      <vt:lpstr>3. Les 25 partenaires du Programme ECOD’O </vt:lpstr>
      <vt:lpstr>4. ECOD’O : bilan technique </vt:lpstr>
      <vt:lpstr>4. ECOD’O : bilan technique </vt:lpstr>
      <vt:lpstr>5. ECOD’O : le volet « Boucles Locales » </vt:lpstr>
      <vt:lpstr>5. ECOD’O : le volet « Boucles Locales » </vt:lpstr>
      <vt:lpstr>5. ECOD’O : le volet « Boucles Locales » </vt:lpstr>
      <vt:lpstr>5. ECOD’O : le volet « Boucles Locales » </vt:lpstr>
      <vt:lpstr>6. Perspectives : ECOD’O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dispositif </dc:title>
  <dc:creator>Inès BACHTANIK</dc:creator>
  <cp:lastModifiedBy>GUYMARE Luc</cp:lastModifiedBy>
  <cp:revision>36</cp:revision>
  <dcterms:created xsi:type="dcterms:W3CDTF">2023-11-20T11:30:05Z</dcterms:created>
  <dcterms:modified xsi:type="dcterms:W3CDTF">2023-12-05T10:55:37Z</dcterms:modified>
</cp:coreProperties>
</file>